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66" r:id="rId4"/>
    <p:sldId id="258" r:id="rId5"/>
    <p:sldId id="260" r:id="rId6"/>
    <p:sldId id="268" r:id="rId7"/>
    <p:sldId id="269" r:id="rId8"/>
    <p:sldId id="270" r:id="rId9"/>
    <p:sldId id="271" r:id="rId10"/>
    <p:sldId id="296" r:id="rId11"/>
    <p:sldId id="283" r:id="rId12"/>
    <p:sldId id="284" r:id="rId13"/>
    <p:sldId id="272" r:id="rId14"/>
    <p:sldId id="285" r:id="rId15"/>
    <p:sldId id="275" r:id="rId16"/>
    <p:sldId id="297" r:id="rId17"/>
    <p:sldId id="286" r:id="rId18"/>
    <p:sldId id="276" r:id="rId19"/>
    <p:sldId id="287" r:id="rId20"/>
    <p:sldId id="288" r:id="rId21"/>
    <p:sldId id="277" r:id="rId22"/>
    <p:sldId id="298" r:id="rId23"/>
    <p:sldId id="289" r:id="rId24"/>
    <p:sldId id="278" r:id="rId25"/>
    <p:sldId id="290" r:id="rId26"/>
    <p:sldId id="279" r:id="rId27"/>
    <p:sldId id="291" r:id="rId28"/>
    <p:sldId id="280" r:id="rId29"/>
    <p:sldId id="293" r:id="rId30"/>
    <p:sldId id="292" r:id="rId31"/>
    <p:sldId id="281" r:id="rId32"/>
    <p:sldId id="299" r:id="rId33"/>
    <p:sldId id="300" r:id="rId34"/>
    <p:sldId id="303" r:id="rId35"/>
    <p:sldId id="301" r:id="rId36"/>
    <p:sldId id="304" r:id="rId37"/>
    <p:sldId id="302" r:id="rId38"/>
    <p:sldId id="294" r:id="rId39"/>
    <p:sldId id="295" r:id="rId40"/>
    <p:sldId id="273" r:id="rId41"/>
    <p:sldId id="274" r:id="rId42"/>
    <p:sldId id="267" r:id="rId43"/>
    <p:sldId id="259" r:id="rId44"/>
    <p:sldId id="261" r:id="rId45"/>
    <p:sldId id="282" r:id="rId46"/>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358"/>
    <a:srgbClr val="6B8F00"/>
    <a:srgbClr val="993891"/>
    <a:srgbClr val="FCB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4302" autoAdjust="0"/>
  </p:normalViewPr>
  <p:slideViewPr>
    <p:cSldViewPr>
      <p:cViewPr varScale="1">
        <p:scale>
          <a:sx n="85" d="100"/>
          <a:sy n="85" d="100"/>
        </p:scale>
        <p:origin x="2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D0529D-B373-40BA-A178-77D13FFF959A}" type="datetimeFigureOut">
              <a:rPr lang="lv-LV" smtClean="0"/>
              <a:pPr/>
              <a:t>11.02.2019.</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B3A71B-FC58-4160-B522-BBC2FAD96E8E}" type="slidenum">
              <a:rPr lang="lv-LV" smtClean="0"/>
              <a:pPr/>
              <a:t>‹#›</a:t>
            </a:fld>
            <a:endParaRPr lang="lv-LV"/>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EiropasLatviesuapvieniba/?__tn__=K-R&amp;eid=ARDRjKSnP0B-9dq1dtxPRZkOfc9PCQWH2Yr8efdIDaJu15aRH6PveOPCCZ7f9wwAUC94Et8rxKAzJtB8&amp;fref=mentions&amp;__xts__%5b0%5d=68.ARAthLFaQEv6TrQlHE4cgWi0-RL3pztEaFhiQbF8DuOcpupJdNgjkBpv7epuZY1XBWLHUHTBbcvzQdmkT9JJ6qxdqu_4GIK8qm4hTsNcfl9Ir7zk2O_Y2J29ImRW_M7IbdFSzyx_n-hTRU5bfO7E2WC6WaknQSqS3ofvsm6Rq17LV-kNaciHXaoy4iuFJB8lTkqrWXI0KNQwc02iL4VLYHDm-14GfsAKlmD10FTRaqxi_UoImm0NcVqw7bmv0j16_XZm0V3ugTnvzxn0P4gPxKZNlsw9CzTA1x5t9fv15Gu7mV5eoqTKCSJFkjMfdxDTnHh6qcxcIcs6hWmODzdO4ZlLCw"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facebook.com/ieva.reine?__tn__=K-R&amp;eid=ARDcXfbE7H9rMUqb91RjcRoqIiqCfsHYsIApIfC6ffCNOw0aZNNKWTmsWmK0j-OY0-0jh1RsuqYCJMsZ&amp;fref=mentions&amp;__xts__%5b0%5d=68.ARAthLFaQEv6TrQlHE4cgWi0-RL3pztEaFhiQbF8DuOcpupJdNgjkBpv7epuZY1XBWLHUHTBbcvzQdmkT9JJ6qxdqu_4GIK8qm4hTsNcfl9Ir7zk2O_Y2J29ImRW_M7IbdFSzyx_n-hTRU5bfO7E2WC6WaknQSqS3ofvsm6Rq17LV-kNaciHXaoy4iuFJB8lTkqrWXI0KNQwc02iL4VLYHDm-14GfsAKlmD10FTRaqxi_UoImm0NcVqw7bmv0j16_XZm0V3ugTnvzxn0P4gPxKZNlsw9CzTA1x5t9fv15Gu7mV5eoqTKCSJFkjMfdxDTnHh6qcxcIcs6hWmODzdO4ZlLCw" TargetMode="External"/><Relationship Id="rId5" Type="http://schemas.openxmlformats.org/officeDocument/2006/relationships/hyperlink" Target="https://www.facebook.com/uldis.dumins?__tn__=K-R&amp;eid=ARCuQcDRsbKUyGKzoesiTE85KmlLdPD_lQCjz4iin_ANQoOt36AJqJZGXnPntT7kPVUlmvzdHqjh_6Zk&amp;fref=mentions&amp;__xts__%5b0%5d=68.ARAthLFaQEv6TrQlHE4cgWi0-RL3pztEaFhiQbF8DuOcpupJdNgjkBpv7epuZY1XBWLHUHTBbcvzQdmkT9JJ6qxdqu_4GIK8qm4hTsNcfl9Ir7zk2O_Y2J29ImRW_M7IbdFSzyx_n-hTRU5bfO7E2WC6WaknQSqS3ofvsm6Rq17LV-kNaciHXaoy4iuFJB8lTkqrWXI0KNQwc02iL4VLYHDm-14GfsAKlmD10FTRaqxi_UoImm0NcVqw7bmv0j16_XZm0V3ugTnvzxn0P4gPxKZNlsw9CzTA1x5t9fv15Gu7mV5eoqTKCSJFkjMfdxDTnHh6qcxcIcs6hWmODzdO4ZlLCw" TargetMode="External"/><Relationship Id="rId4" Type="http://schemas.openxmlformats.org/officeDocument/2006/relationships/hyperlink" Target="https://www.facebook.com/gunita.buse?__tn__=K-R&amp;eid=ARAPFh7-aYXrwKWl7lKAp2sGe2x5VpIvWtBFrTnIS90SExOhRpVHsaDGw07Qds_ugHXPYVmbR4cENQMS&amp;fref=mentions&amp;__xts__%5b0%5d=68.ARAthLFaQEv6TrQlHE4cgWi0-RL3pztEaFhiQbF8DuOcpupJdNgjkBpv7epuZY1XBWLHUHTBbcvzQdmkT9JJ6qxdqu_4GIK8qm4hTsNcfl9Ir7zk2O_Y2J29ImRW_M7IbdFSzyx_n-hTRU5bfO7E2WC6WaknQSqS3ofvsm6Rq17LV-kNaciHXaoy4iuFJB8lTkqrWXI0KNQwc02iL4VLYHDm-14GfsAKlmD10FTRaqxi_UoImm0NcVqw7bmv0j16_XZm0V3ugTnvzxn0P4gPxKZNlsw9CzTA1x5t9fv15Gu7mV5eoqTKCSJFkjMfdxDTnHh6qcxcIcs6hWmODzdO4ZlLC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Latviešu biedrība Norvēģijā-Bergena (LBNB) aizvadīja savu piekto pastāvēšanu gadu. Šis bija aktīvs darbības gads, kas tika aizvadīts rīkojot dažādus kultūras pasākumus, pārstāvot un reprezentējot Latviju dažādos publiskos pasākumos, piedaloties dažādos semināros, kā arī rūpīgi publicējot un izplatot latviešu diasporai aktuālu informāciju. Šis gads bija ievērojams ar Latvijas simtgades svinībām. Kopumā, LBNB 2018.gads tika aizvadīts ļoti veiksmīgs gan rīkojot dažāda mēroga pasākumus, gan rūpējoties par biedrības tālāko attīstību un finansiālo stāvokli.</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3</a:t>
            </a:fld>
            <a:endParaRPr lang="lv-LV"/>
          </a:p>
        </p:txBody>
      </p:sp>
    </p:spTree>
    <p:extLst>
      <p:ext uri="{BB962C8B-B14F-4D97-AF65-F5344CB8AC3E}">
        <p14:creationId xmlns:p14="http://schemas.microsoft.com/office/powerpoint/2010/main" val="260115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Eiropas latviešu apvienība (ELA) sadarbībā ar Latviešu biedrību Norvēģijā, Bergenā Sabiedrības integrācijas fonda projekta ‘‘Eiropas latviešu diasporas NVO projektspējas veicināšana’’ ietvaros 2018. gada 20. – 21. oktobrī Åsanes kultūras centrā (Norvēģijā, Bergenā, Åsane Senter 40, 5116 Ulset, Åsane) vadīja apmācības Eiropas latviešu diasporas kopienām ‘‘Projektu izstrādes un vadības pamati’.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Apmācību mērķis bija stiprināt Eiropā darbojošos diasporas organizāciju kapacitāti, celt to projektspēju, diasporas kopienu savstarpējo sadarbību pilsoniskas sabiedrības stiprināšanai un saites veidošanai ar Latviju.</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Ideju ģenerēšana, mērķu formulēšana, projektu apraksti, to rezultāti un pārējais projektos svarīgais ar to visu darbojoties grupās, iepazinās pārstāvji no organizācijām Islandē, Norvēģijā un Lielbritānijā! Semināru vadīja </a:t>
            </a:r>
            <a:r>
              <a:rPr lang="lv-LV" sz="1200" u="none" strike="noStrike" kern="1200" dirty="0" smtClean="0">
                <a:solidFill>
                  <a:schemeClr val="tx1"/>
                </a:solidFill>
                <a:effectLst/>
                <a:latin typeface="+mn-lt"/>
                <a:ea typeface="+mn-ea"/>
                <a:cs typeface="+mn-cs"/>
                <a:hlinkClick r:id="rId3"/>
              </a:rPr>
              <a:t>Eiropas Latviešu apvienība</a:t>
            </a:r>
            <a:r>
              <a:rPr lang="lv-LV" sz="1200" kern="1200" dirty="0" smtClean="0">
                <a:solidFill>
                  <a:schemeClr val="tx1"/>
                </a:solidFill>
                <a:effectLst/>
                <a:latin typeface="+mn-lt"/>
                <a:ea typeface="+mn-ea"/>
                <a:cs typeface="+mn-cs"/>
              </a:rPr>
              <a:t> (ELA) projektu vadītāja </a:t>
            </a:r>
            <a:r>
              <a:rPr lang="lv-LV" sz="1200" u="none" strike="noStrike" kern="1200" dirty="0" smtClean="0">
                <a:solidFill>
                  <a:schemeClr val="tx1"/>
                </a:solidFill>
                <a:effectLst/>
                <a:latin typeface="+mn-lt"/>
                <a:ea typeface="+mn-ea"/>
                <a:cs typeface="+mn-cs"/>
                <a:hlinkClick r:id="rId4"/>
              </a:rPr>
              <a:t>Gunita Bērza</a:t>
            </a:r>
            <a:r>
              <a:rPr lang="lv-LV" sz="1200" kern="1200" dirty="0" smtClean="0">
                <a:solidFill>
                  <a:schemeClr val="tx1"/>
                </a:solidFill>
                <a:effectLst/>
                <a:latin typeface="+mn-lt"/>
                <a:ea typeface="+mn-ea"/>
                <a:cs typeface="+mn-cs"/>
              </a:rPr>
              <a:t>, ''Zemgales nevalstisko organizāciju atbalsta centra'' priekšsēdētājam </a:t>
            </a:r>
            <a:r>
              <a:rPr lang="lv-LV" sz="1200" u="none" strike="noStrike" kern="1200" dirty="0" smtClean="0">
                <a:solidFill>
                  <a:schemeClr val="tx1"/>
                </a:solidFill>
                <a:effectLst/>
                <a:latin typeface="+mn-lt"/>
                <a:ea typeface="+mn-ea"/>
                <a:cs typeface="+mn-cs"/>
                <a:hlinkClick r:id="rId5"/>
              </a:rPr>
              <a:t>Uldis Dūmiņš</a:t>
            </a:r>
            <a:r>
              <a:rPr lang="lv-LV" sz="1200" kern="1200" dirty="0" smtClean="0">
                <a:solidFill>
                  <a:schemeClr val="tx1"/>
                </a:solidFill>
                <a:effectLst/>
                <a:latin typeface="+mn-lt"/>
                <a:ea typeface="+mn-ea"/>
                <a:cs typeface="+mn-cs"/>
              </a:rPr>
              <a:t> un vieslektore biedrības ''Eiropas latviešu apvienība'' prezidija loceklei </a:t>
            </a:r>
            <a:r>
              <a:rPr lang="lv-LV" sz="1200" u="none" strike="noStrike" kern="1200" dirty="0" smtClean="0">
                <a:solidFill>
                  <a:schemeClr val="tx1"/>
                </a:solidFill>
                <a:effectLst/>
                <a:latin typeface="+mn-lt"/>
                <a:ea typeface="+mn-ea"/>
                <a:cs typeface="+mn-cs"/>
                <a:hlinkClick r:id="rId6"/>
              </a:rPr>
              <a:t>Ieva Reine</a:t>
            </a:r>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Apmācību laikā tika veicināta uzdrīkstēšanās iesniegt projektu idejas diasporas atbalsta programmās Latvijā un mītnes zemēs. Apmācību ietvaros tika izveidotas jaunas partnerības un rasti risinājumi dažādu ideju finansēšanai. Lielākais gandarījums projekta īstenotājiem ir saņemtās pozitīvās atsauksmes un augstais dalībnieku novērtējums gan saturiskajam, gan projekta organizatoriskajam darbam.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24</a:t>
            </a:fld>
            <a:endParaRPr lang="lv-LV"/>
          </a:p>
        </p:txBody>
      </p:sp>
    </p:spTree>
    <p:extLst>
      <p:ext uri="{BB962C8B-B14F-4D97-AF65-F5344CB8AC3E}">
        <p14:creationId xmlns:p14="http://schemas.microsoft.com/office/powerpoint/2010/main" val="391848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2018. gada 6. oktobrī plkst. 7:00 Bergenā Aurdalslia skolā LR 13.Saeimas vēlēšanām tika atvērts viens no 121 ārvalstīs un viens no četriem Norvēģijas karalistē esošajiem vēlēšanu iecirkņiem - iecirknis Nr. 1109 NORVĒĢIJAS KARALISTE (BERGENA).</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Kopā velēšanās Bergenas iecirknī piedalījās 384 balstiesīgo. Absolūto balsu vairākumu (178) Bergenas iecirknī ieguva politiskā partija  “KPVLV”.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Bergenas vēlēšanu komisijas, kuras sastāvā bija Rasa Jukone, Zane Babre, Anda Kupča, Indra Onužāne, Paula Apse, Kaspars Bušs un Artis Babris, darbs vēlēšanu dienā noslēdzās 7. oktobrā agrā rītā, ap plkst. 4:00, kad bija saskaitītas visas balsis un nosūtītas Centrālajai velēšanu komisijai.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Liels paldies Artim Babrim, kurš uzņēmās būt par Bergenas vēlēšanu iecirkņa priekšsēdētāju.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26</a:t>
            </a:fld>
            <a:endParaRPr lang="lv-LV"/>
          </a:p>
        </p:txBody>
      </p:sp>
    </p:spTree>
    <p:extLst>
      <p:ext uri="{BB962C8B-B14F-4D97-AF65-F5344CB8AC3E}">
        <p14:creationId xmlns:p14="http://schemas.microsoft.com/office/powerpoint/2010/main" val="38888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Latviešu filmas tik izrādītas Bergenas centrālā bibliotēkā, 3. Novembrī 13:30-18:30. Filmas apmeklēja apmēram 60 skatītāji (latviešu diaspora un vietējie norvēģi).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Filmas: Melānijas hronika, 120’ (Viesturs Kairišs, 2016) un Turpinājums, 95’ (Ivars Seleckis, 2018).</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Pasākuma mērķis bija piedāvāt latviešu un norvēģu publikai Bergenā iespēju redzēt divas no jaunākajām Latvijā uzņemtajām filmām, tādā veidā ne tikai atjaunojot diasporas latviešu interesi par latviešu kino un iepazīstinot šeit dzīvojošo kopienu ar pēdējo laiku vienām no labākajām filmām, kuras savādāk viņiem nebūtu skatāmas, bet arī palīdzot informēt plašāku publiku par Latvijas simtgadi.</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Pateicoties laicīgai plānošanai, Bergenas publikai par filmu izrādīšanu bija iespēja uzzināt jau labu laiku pirms pasākuma. Savukārt abas filmas - Melānijas hronika (Viesturs Kairišs, 2016) un Turpinājums (Ivars Seleckis, 2018) - kā izcili Latvijas pēdējo gadu kino piemēri spēja universālā valodā stāstīt par mūsu valsti dažādos laika posmos, veicinot arī savstarpējās cieņas pastiprināšanos </a:t>
            </a:r>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28</a:t>
            </a:fld>
            <a:endParaRPr lang="lv-LV"/>
          </a:p>
        </p:txBody>
      </p:sp>
    </p:spTree>
    <p:extLst>
      <p:ext uri="{BB962C8B-B14F-4D97-AF65-F5344CB8AC3E}">
        <p14:creationId xmlns:p14="http://schemas.microsoft.com/office/powerpoint/2010/main" val="189466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Pasākums notika 24. novembrī Fana Kulturhus.</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Pasākums notika visas dienas garumā un nosacīti bija sadalīts divās daļās - Bērnu rīts un Vakara programma.</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Diena sākas ar Bērnu rītu, ko ar nelielu koncertu atklāj Bergenas Latviešu kultūras skolas “Bergausis” audzēkņi, bet turpinājumā ar programmu uzstājās Latvijas Leļļu teātra mākslinieki Laila un Jānis Kirmuškas.</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Paralēli, mazajā zālē, interesentiem bija iespējas skatīties latviešu filmas.</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Vakarpusē svinības turpinājās ar svētku koncertu, labiem vārdiem un vēlējumiem. Muzikālus sveicienus no Latvijas atveda grupa MC Orķestrisun talantīgie jaunie dziedātāji Elza Rozentāle un Ivo Grīsniņš-Grīslis. Vārds tika dots arī Bergenas latviešu kolektīviem: Bergenas latviešu amatierteātrim “LATiBergen”, TDK “Pērkonkalns” un Bergenas sadziedāšanās grupai. Vakara gaitā uz skatuves tika aicināti visi tie latvieši, kas ikdienā brīvprātīgi rūpējas miljons lietām un lietiņām. Lai bērniem Bergenā būtu latviešu kultūras skola, kur latvietību mācīties. Lai būtu Grāmatu klubs, kur pulcēties, lai domām apmainītos un ar latviešu autoriem tikties. Lai būtu sportiski aktīvie latvieši, kas Latvijas vārdu iezīmē sportiski aktīvajā Bergenā. Lai būtu vēlēšanu iecirknis, kas atvieglo Latvijas pilsoņa pienākuma pildīšanu. Lai būtu Bergenas Latviešu Biedrība, kas tur rūpi par latviešu vienotību Bergenā, kas organizē svētkus, veido un uztur latviešu kultūrvidi Bergenā.</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Un noslēgumā balle, konkursi, balvas, Simtgades kūka, sirsnīgas sarunas, priecīgs noskaņojums, jaunas iepazīšanās, sirsnīgas atkalredzēšanās.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31</a:t>
            </a:fld>
            <a:endParaRPr lang="lv-LV"/>
          </a:p>
        </p:txBody>
      </p:sp>
    </p:spTree>
    <p:extLst>
      <p:ext uri="{BB962C8B-B14F-4D97-AF65-F5344CB8AC3E}">
        <p14:creationId xmlns:p14="http://schemas.microsoft.com/office/powerpoint/2010/main" val="933462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Latviešu biedrība Bergenā kā vienu no saviem uzdevumiem ir izvirzījusi koordinēšanu un regulāru informācijas izplatīšanu ne tikai šeit dzīvojošo latviešu starpā, bet arī informējot par dažādu ar latviešu interesēm saistītu organizāciju aktivitātēm, ko arī biedrība visa gada garumā ir cītīgi darījusi. Biedrības FB lapā tiek regulāri ievietota Bergenas latviešiem aktuāla informācija, gan par norvēģu, gan pašu latviešu organizētiem pasākumiem un aktivitātēm, tai skaitā pašdarbnieku mēģinājumiem, kā arī cita veida ziņas, piemēram, par aktualitātēm Bergenas pašvaldībā, par norvēģu valodas kursiem, koncertiem, kur uzstājas viesmākslinieki no Latvijas u.c.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40</a:t>
            </a:fld>
            <a:endParaRPr lang="lv-LV"/>
          </a:p>
        </p:txBody>
      </p:sp>
    </p:spTree>
    <p:extLst>
      <p:ext uri="{BB962C8B-B14F-4D97-AF65-F5344CB8AC3E}">
        <p14:creationId xmlns:p14="http://schemas.microsoft.com/office/powerpoint/2010/main" val="244388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Biedrības mājas lapa www.latviesibergena.no kopš tās publicēšanas 2015. gada novembrī darbojas jau 5. gadu. Mājaslapā tiek regulāri ievietotas ziņas par notikumiem Bergenā un tiek veikti kalendāra ieraksti par Bergenas latviešu organizētajiem pasākumiem. Iepriekšējā gada laikā lapu apmeklējuši 1,878[1] interneta lietotāju. Vidēji viens apmeklētājs lapā pavada nedaudz vairāk par 3 minūtēm[2].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Apmeklējumam novērojams sezonāls raksturs - vasaras mēnešos, kad vairums Bergenas latviešu ir atvaļinājumā, apmeklējumu skaits būtiski samazinās. Aktīvākā apmeklētība notika martā un periodā no augusta vidus līdz decembra sākumam.</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Demogrāfija: 42% no mājas lapas apmeklētājiem ir vecumā no 25-34 gadiem. Nākamā lielākā lapas apmeklētāju vecuma grupa ir 35-44 gadi (27% apmeklētāju)[3]. Turpat vai 2/3 (68,1%)[4] no lapas apmeklētājiem ir bijušas sievietes.</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Valstis, no kurām nāk apmeklētāji: Norvēģija (48% (917 lietotāju))[5], Latvija (28,5% (541 lietotāju)); Pilsētas: Bergena (22% (443 lietotāju)), Rīga (20% lietotāju(393))[6].</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Apmeklētākās neskaitot pirmo lapu, ir jaunumu lapa, notikumu kalendārs, Latviešu skoliņas “Bergausis”, Bergenas latviešu organizāciju un galerijas lapas. Paaugstināta apmeklētība bija kalendāra sadaļai par Latvijas simtgades svinībām. Norvēģu valodas sadaļā visapmeklētākās ir Latviešu kultūras skolas “Bergausis”, pirmā lapa un sadaļa „Par biedrību”.</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41</a:t>
            </a:fld>
            <a:endParaRPr lang="lv-LV"/>
          </a:p>
        </p:txBody>
      </p:sp>
    </p:spTree>
    <p:extLst>
      <p:ext uri="{BB962C8B-B14F-4D97-AF65-F5344CB8AC3E}">
        <p14:creationId xmlns:p14="http://schemas.microsoft.com/office/powerpoint/2010/main" val="38324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Valde aizvadīja 5 valdes tikšanās sēdes, kā arī valdes pārstāvji organizēja atsevišķas tikšanās, koordinējot un strādājot mazākās darba grupās pie dažādu pasākumu organizēšanas. Valdes locekļi ir aktīvi iesaistījušies visos biedrības organizētajos pasākumos, esot galvenie biedrības darbības veicinātāji un pasākumu organizatori. Tā kā valde ir gan biedrības vadošais orgāns, gan tās operatīvais kanāls visa gada garumā, tad tiek meklēti risinājumi, kā samazināt valdes locekļu slodzes apmērus. Valdes locekļi arī šā gada garumā ir pārstāvējuši biedrību un Bergenas latviešu kopienu dažādos semināros, kā piemēram, workšopos, ko organizē Bergenas pašvaldība. Valdes locekļi arī aktīvi papildina savas zināšanas un iemaņas dažādos diasporai aktuālos jautājumos, piemēram, piedaloties Eiropas Latviešu apvienības konferencē, šeit Bergenā. Šajā gadā valde turpināja labu sadarbību ar Latvijas Republikas vēstniecību Oslo.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6</a:t>
            </a:fld>
            <a:endParaRPr lang="lv-LV"/>
          </a:p>
        </p:txBody>
      </p:sp>
    </p:spTree>
    <p:extLst>
      <p:ext uri="{BB962C8B-B14F-4D97-AF65-F5344CB8AC3E}">
        <p14:creationId xmlns:p14="http://schemas.microsoft.com/office/powerpoint/2010/main" val="319651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2018. gadā biedrībā bija 106 biedri. Rekordliels biedru skaits. Biedru skaita pieaugums lielā mērā ir skaidrojams ar to, ka šogad tika veikta aktīva biedru rekrutēšana un valsts simtgades svinības.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7</a:t>
            </a:fld>
            <a:endParaRPr lang="lv-LV"/>
          </a:p>
        </p:txBody>
      </p:sp>
    </p:spTree>
    <p:extLst>
      <p:ext uri="{BB962C8B-B14F-4D97-AF65-F5344CB8AC3E}">
        <p14:creationId xmlns:p14="http://schemas.microsoft.com/office/powerpoint/2010/main" val="115026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Ņemot vērā Latviešu biedrības Bergenā grāmatvedības uzskaites un saimnieciskās darbības aprēķinu rezultātus, konstatēts, ka biedrības 2018. gads ir vērtējams kā finansiāli pozitīvs. 2017.gada naudas līdzekļu uzkrājums, biedru naudu iemaksas un papildus finansējuma piesaistīšana organizētajiem projektiem ir bijuši svarīgi finansiālā nodrošinājuma faktori biedrības sekmīgā darbībā. Būtiski pieaugot apgrozāmo līdzekļu apjomam, salīdzinoši ar iepriekšējiem biedrības darbības gadiem, biedrības 2018. gada ieņēmumu un izdevumu budžets ir bijis sabalansēts, kā rezultātā bija iespējams izveidot nelielu papildus uzkrājumu biedrības finansēs. 2018.gadā biedrības pašu kapitāls pieauga par 21179 NOK. Liela nozīme šim pozitīvajam rādītājam ir bijusi un projektu līdzekļu piesaiste. Grāmatvedība ir sakārtota, visi ienākumi un izdevumi ir dokumentēti pēc norvēģu grāmatvedības likuma.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8</a:t>
            </a:fld>
            <a:endParaRPr lang="lv-LV"/>
          </a:p>
        </p:txBody>
      </p:sp>
    </p:spTree>
    <p:extLst>
      <p:ext uri="{BB962C8B-B14F-4D97-AF65-F5344CB8AC3E}">
        <p14:creationId xmlns:p14="http://schemas.microsoft.com/office/powerpoint/2010/main" val="342940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2018. gadā Bergenas latviešu grāmatu tu klubs turpināja aktīvi darboties, organizējot tematiskus grāmatu kluba sanākšanas vakarus. 2018.visa gada garumā Bergenas latviešu grāmatu klubs strādāja ar īpašu Latvijas simtgades projektu- vēsture grāmatu sērijas „Mēs. Latvija, XX gadsimts”, izdevniecība „Diena” 2018. gada martā notika grāmatu klubs, kurā paši prezentējām visas šīs sērijas grāmatas. Šī projekta ietvaros visas vēstures sērijā-izdotās grāmatas tika nofotografētas dažādos Bergenas kalnos un vietās. Septembrī organizējām tikšanos ar rakstnieci Gundegu Repši, kura ir šīs sērija iniciatore un ieguvusi Baltijas Asamblejas balvu un grāmatu sēriju „Mēs. Latvija, XX gadsimts.” Bergenas Kultūras nakts ietvaros, piedalījāmies dzejas akcijā „Sirds uz perona” ar devīzi „Biļete līdz sapnim”, kas notika Bergenas dzelzceļa stacijā. Liels prieks, ka Bergenas latviešu grāmatu klubs kopā ar nelielu pulciņu dzejas interesentu atstāja savas sirdis uz perona Bergenas dzelzceļa stacijā, nolasot dzejoli urbānā un tanī pašā laikā harmoniskā vidē. Atnākošie un aizejošie vilcieni radīja sajūtu, ka mūsu latviešu valodā lasītā dzeja atstāj pēdas uz Bergenas stacijas perona.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9</a:t>
            </a:fld>
            <a:endParaRPr lang="lv-LV"/>
          </a:p>
        </p:txBody>
      </p:sp>
    </p:spTree>
    <p:extLst>
      <p:ext uri="{BB962C8B-B14F-4D97-AF65-F5344CB8AC3E}">
        <p14:creationId xmlns:p14="http://schemas.microsoft.com/office/powerpoint/2010/main" val="318854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smtClean="0">
                <a:solidFill>
                  <a:schemeClr val="tx1"/>
                </a:solidFill>
                <a:effectLst/>
                <a:latin typeface="+mn-lt"/>
                <a:ea typeface="+mn-ea"/>
                <a:cs typeface="+mn-cs"/>
              </a:rPr>
              <a:t>Maija</a:t>
            </a:r>
            <a:r>
              <a:rPr lang="lv-LV" sz="1200" kern="1200" dirty="0" smtClean="0">
                <a:solidFill>
                  <a:schemeClr val="tx1"/>
                </a:solidFill>
                <a:effectLst/>
                <a:latin typeface="+mn-lt"/>
                <a:ea typeface="+mn-ea"/>
                <a:cs typeface="+mn-cs"/>
              </a:rPr>
              <a:t> sākumā, Baltijas dienu ietvaros, Norvēģijā viesojas trīs Baltijas valstu vēstnieki Norvēģijas karalistē.</a:t>
            </a:r>
            <a:br>
              <a:rPr lang="lv-LV" sz="1200" kern="1200" dirty="0" smtClean="0">
                <a:solidFill>
                  <a:schemeClr val="tx1"/>
                </a:solidFill>
                <a:effectLst/>
                <a:latin typeface="+mn-lt"/>
                <a:ea typeface="+mn-ea"/>
                <a:cs typeface="+mn-cs"/>
              </a:rPr>
            </a:br>
            <a:r>
              <a:rPr lang="lv-LV" sz="1200" kern="1200" dirty="0" smtClean="0">
                <a:solidFill>
                  <a:schemeClr val="tx1"/>
                </a:solidFill>
                <a:effectLst/>
                <a:latin typeface="+mn-lt"/>
                <a:ea typeface="+mn-ea"/>
                <a:cs typeface="+mn-cs"/>
              </a:rPr>
              <a:t>Aktīvajiem Bergenas latviešiem bija iespēja tikties  ar Latvijas vēstnieci Norvēģijas Karalistē Judīti Dobeli un ,,Latvijai 100” biroja vadītāju Lindu  Pavļutu un iegūt svarīgu informāciju un jaunas idejas, organizējot pasākumus Latvijas simtgades gadā.</a:t>
            </a:r>
            <a:br>
              <a:rPr lang="lv-LV" sz="1200" kern="1200" dirty="0" smtClean="0">
                <a:solidFill>
                  <a:schemeClr val="tx1"/>
                </a:solidFill>
                <a:effectLst/>
                <a:latin typeface="+mn-lt"/>
                <a:ea typeface="+mn-ea"/>
                <a:cs typeface="+mn-cs"/>
              </a:rPr>
            </a:br>
            <a:r>
              <a:rPr lang="lv-LV" sz="1200" b="1" u="sng" kern="1200" dirty="0" smtClean="0">
                <a:solidFill>
                  <a:schemeClr val="tx1"/>
                </a:solidFill>
                <a:effectLst/>
                <a:latin typeface="+mn-lt"/>
                <a:ea typeface="+mn-ea"/>
                <a:cs typeface="+mn-cs"/>
              </a:rPr>
              <a:t/>
            </a:r>
            <a:br>
              <a:rPr lang="lv-LV" sz="1200" b="1" u="sng" kern="1200" dirty="0" smtClean="0">
                <a:solidFill>
                  <a:schemeClr val="tx1"/>
                </a:solidFill>
                <a:effectLst/>
                <a:latin typeface="+mn-lt"/>
                <a:ea typeface="+mn-ea"/>
                <a:cs typeface="+mn-cs"/>
              </a:rPr>
            </a:br>
            <a:r>
              <a:rPr lang="lv-LV" sz="1200" kern="1200" dirty="0" smtClean="0">
                <a:solidFill>
                  <a:schemeClr val="tx1"/>
                </a:solidFill>
                <a:effectLst/>
                <a:latin typeface="+mn-lt"/>
                <a:ea typeface="+mn-ea"/>
                <a:cs typeface="+mn-cs"/>
              </a:rPr>
              <a:t>Mazliet jūras vēja, Kurzemes smaržas un XX gadsimta notikumu atspoguļojums Latvijā mūs saviļņoja, kad latviešu izcelsmes bergenietis Terje Binder iepazīstināja ar savu stāstu. Terje Binders ir norvēģu sociologs un rakstnieks, kura vecvecāki, Jānis un Anna Binderi dzimuši un dzīvojuši Kurzemē līdz brīdim, kad vētrainie 1905. gada revolūcijas notikumi tos piespieda doties trimdā uz Norvēģiju un atstāt Latviju uz visiem laikiem. Terje Binder nerunā latviešu valodā, taču viņā nenoliedzami rit latvieša asinis un viņš ir atradis savu latvieša identitāti. Terje ir kļuvis par Bergenas latviešu draugu un domu biedru. Šobrīd latviski ir tulkota Terje Binder pirmā grāmata ”Kur piedzimst vējš”, ko visi vēlējās iegādāties. Sagatavošanā ir grāmatas turpinājums. </a:t>
            </a:r>
            <a:br>
              <a:rPr lang="lv-LV"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13</a:t>
            </a:fld>
            <a:endParaRPr lang="lv-LV"/>
          </a:p>
        </p:txBody>
      </p:sp>
    </p:spTree>
    <p:extLst>
      <p:ext uri="{BB962C8B-B14F-4D97-AF65-F5344CB8AC3E}">
        <p14:creationId xmlns:p14="http://schemas.microsoft.com/office/powerpoint/2010/main" val="315174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2018. gadā nodibinājām Sportisko aktivitāšu grupu, kuru koordinēt uzņēmās Anete Līsmane. Grupa aicināja Bergenas latviešus piedalīties 7 kalnu pārgājienā dažādās distancēs. Nebijām gaidījuši tik lielu aktivitāti un sportisku garu tik populārajā 7, 4 un 3 kalnu pārgājienos, kurā piedalījās gan lielie, gan mazie Bergenas latvieši.</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15</a:t>
            </a:fld>
            <a:endParaRPr lang="lv-LV"/>
          </a:p>
        </p:txBody>
      </p:sp>
    </p:spTree>
    <p:extLst>
      <p:ext uri="{BB962C8B-B14F-4D97-AF65-F5344CB8AC3E}">
        <p14:creationId xmlns:p14="http://schemas.microsoft.com/office/powerpoint/2010/main" val="172855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lv-LV" sz="1200" kern="1200" dirty="0" smtClean="0">
                <a:solidFill>
                  <a:schemeClr val="tx1"/>
                </a:solidFill>
                <a:effectLst/>
                <a:latin typeface="+mn-lt"/>
                <a:ea typeface="+mn-ea"/>
                <a:cs typeface="+mn-cs"/>
              </a:rPr>
              <a:t>1. Ekskursijas uz kara kuģi M - 08 Rūsiņš Bergenā</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Pagājušais gads Latvijas vēsturē bija nozīmīgs, jo Mēs svinējām Latvijas simtgadi. Latvijas Nacionālo Bruņoto Spēku (NBS) Jūras Spēku (JS) Mīnu Kuģu Eskadras (MKE) kara kuģa M-08 RŪSIŅŠ kuģa komandiera komandleitnanta Mārtiņa Cīruļa vārdā, kuģa komandiera palīgs kapteiņleitnants Jānis Pētersons aicināja Latviešu Biedrības Bergenā biedrus uz kara kuģa M-08 RŪSIŅŠ apskati (ekskursiju) Bergenā 26. augustā un 21.oktobrī laika posmā no plkst. 13:00 - 16:00. Latviešu biedrības biedru interese un atsaucība bija ļoti liela. Kopumā ekskursijās piedalījās vairāk nekā 60 biedri gan pieaugušie, gan bērni.</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Ekskursijas laikā tika izrādīts kuģis ar visām tā ierīcēm, izņemot stratēģiski svarīgās lietas, kuras bija aizliegts arī bildēt, jo tas ir NATO noslēpums, stāstīti atgadījumi no komandas dzīves un darbības uz kuģa, kas bija patiesi aizraujoši un brīžiem ļoti uzjautrinoši, kā arī gribētājiem bija iespēja apčamdīt ītu šaujamieroci. Kara kuģis ar komandu 46 karavīru sastāvā, kā viens no NATO 1. Patstāvīgās pretmīnu grupas (SN MCMG1) kuģiem bija ieradies vizītē Bergenā no 24. - 26. augustam.</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Esot NATO grupas sastāvā kara kuģis M-08 RŪSIŅŠ pildīja NATO ātrās reaģēšanas spēku dežūru (NRF) no pagājušā gada jūlijam līdz decembra beigām. Dežurās laikā kuģis uzturēja jūras pretmīnu kaujas spējas piedaloties dažādās NATO un NA</a:t>
            </a:r>
          </a:p>
          <a:p>
            <a:r>
              <a:rPr lang="lv-LV" sz="1200" kern="1200" dirty="0" smtClean="0">
                <a:solidFill>
                  <a:schemeClr val="tx1"/>
                </a:solidFill>
                <a:effectLst/>
                <a:latin typeface="+mn-lt"/>
                <a:ea typeface="+mn-ea"/>
                <a:cs typeface="+mn-cs"/>
              </a:rPr>
              <a:t>TO partnervalstu starptautiskās mācībās, veica vēsturisko jūras mīnu meklēšanu un neitralizēšanu, kā arī veica regulārās vizītes Eiropas ostās, lai prezentētu NATO un Latvijas NBS Jūras Spēkus</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2.</a:t>
            </a:r>
            <a:r>
              <a:rPr lang="lv-LV" sz="1200" kern="1200" baseline="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rPr>
              <a:t>Šogad pirmo gadu LBNB. gada aprīļa beigās ar savu komandu piedalījās Sparebanken Vest organizētajā stafetē. Stafetē piedalījās 10 cilvēku jauktā komanda, kas ieguvu ievērojumus panākumus skrējienā.</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18</a:t>
            </a:fld>
            <a:endParaRPr lang="lv-LV"/>
          </a:p>
        </p:txBody>
      </p:sp>
    </p:spTree>
    <p:extLst>
      <p:ext uri="{BB962C8B-B14F-4D97-AF65-F5344CB8AC3E}">
        <p14:creationId xmlns:p14="http://schemas.microsoft.com/office/powerpoint/2010/main" val="3216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15.09.2018. biedrības atbalstītas, notika politiskas debates brīvā atmosfērā žurnālista Anša Bogustova vadībā. Šīs tikšanās pamatmērķis bija dot iespēju Bergenas latviešiem labāk sagatvoties svarīgajam pilsoņa pienākumam - 13. saiemas vēlēšanām 06. oktobrī. Pasākums noritēja Cafe Legal telpās netālu no Grieghallen. Tas tika plaši apmeklēts. Spraigas diskusijas par Latvijas politiskajām norisēm ilga vairāku stundu garumā. Ar savu klātbūtni mūs pagodināja arī vēstnieces kundze Judīte Dobele. Sava Bergenas apciemojuma ietvaros, Ansis Bogustovs viesojās arī Latviešu Kultūras skolā “Bergausis” kā arī intervēja vairākus šeit dzīvojošos latviešus. Intervijas vēlāk tika raidītas Latvijas radio - raidījumā “21. gadsimta latvietis”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3A71B-FC58-4160-B522-BBC2FAD96E8E}" type="slidenum">
              <a:rPr lang="lv-LV" smtClean="0"/>
              <a:pPr/>
              <a:t>21</a:t>
            </a:fld>
            <a:endParaRPr lang="lv-LV"/>
          </a:p>
        </p:txBody>
      </p:sp>
    </p:spTree>
    <p:extLst>
      <p:ext uri="{BB962C8B-B14F-4D97-AF65-F5344CB8AC3E}">
        <p14:creationId xmlns:p14="http://schemas.microsoft.com/office/powerpoint/2010/main" val="4125521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8596" y="1928801"/>
            <a:ext cx="6786610" cy="1714513"/>
          </a:xfrm>
          <a:noFill/>
        </p:spPr>
        <p:txBody>
          <a:bodyPr/>
          <a:lstStyle>
            <a:lvl1pPr>
              <a:defRPr>
                <a:solidFill>
                  <a:schemeClr val="tx1">
                    <a:lumMod val="65000"/>
                    <a:lumOff val="35000"/>
                  </a:schemeClr>
                </a:solidFill>
                <a:latin typeface="Trebuchet MS" pitchFamily="34" charset="0"/>
              </a:defRPr>
            </a:lvl1pPr>
          </a:lstStyle>
          <a:p>
            <a:r>
              <a:rPr lang="lv-LV" dirty="0" smtClean="0"/>
              <a:t>Prezentācijas tēmas virsrakts</a:t>
            </a:r>
            <a:endParaRPr lang="lv-LV" dirty="0"/>
          </a:p>
        </p:txBody>
      </p:sp>
      <p:sp>
        <p:nvSpPr>
          <p:cNvPr id="3" name="Subtitle 2"/>
          <p:cNvSpPr>
            <a:spLocks noGrp="1"/>
          </p:cNvSpPr>
          <p:nvPr>
            <p:ph type="subTitle" idx="1" hasCustomPrompt="1"/>
          </p:nvPr>
        </p:nvSpPr>
        <p:spPr>
          <a:xfrm>
            <a:off x="3000364" y="3909396"/>
            <a:ext cx="4163074" cy="1234116"/>
          </a:xfrm>
          <a:noFill/>
        </p:spPr>
        <p:txBody>
          <a:bodyPr/>
          <a:lstStyle>
            <a:lvl1pPr marL="0" indent="0" algn="ctr">
              <a:buNone/>
              <a:defRPr baseline="0">
                <a:solidFill>
                  <a:schemeClr val="tx1">
                    <a:lumMod val="65000"/>
                    <a:lumOff val="35000"/>
                  </a:schemeClr>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smtClean="0"/>
              <a:t>Prezentācijas virsraksts/autors</a:t>
            </a:r>
            <a:endParaRPr lang="lv-LV" dirty="0"/>
          </a:p>
        </p:txBody>
      </p:sp>
      <p:sp>
        <p:nvSpPr>
          <p:cNvPr id="4" name="Date Placeholder 3"/>
          <p:cNvSpPr>
            <a:spLocks noGrp="1" noChangeAspect="1"/>
          </p:cNvSpPr>
          <p:nvPr>
            <p:ph type="dt" sz="half" idx="10"/>
          </p:nvPr>
        </p:nvSpPr>
        <p:spPr>
          <a:xfrm>
            <a:off x="4929190" y="5286388"/>
            <a:ext cx="2257322" cy="500066"/>
          </a:xfrm>
          <a:noFill/>
        </p:spPr>
        <p:txBody>
          <a:bodyPr/>
          <a:lstStyle>
            <a:lvl1pPr>
              <a:defRPr sz="1400">
                <a:solidFill>
                  <a:schemeClr val="tx1">
                    <a:lumMod val="75000"/>
                    <a:lumOff val="25000"/>
                  </a:schemeClr>
                </a:solidFill>
                <a:latin typeface="Trebuchet MS" pitchFamily="34" charset="0"/>
              </a:defRPr>
            </a:lvl1pPr>
          </a:lstStyle>
          <a:p>
            <a:pPr algn="r"/>
            <a:fld id="{70099C39-9414-46CE-88F3-64FD89196A11}" type="datetime4">
              <a:rPr lang="lv-LV" smtClean="0"/>
              <a:pPr algn="r"/>
              <a:t>2019. gada 11. februāris</a:t>
            </a:fld>
            <a:endParaRPr lang="lv-LV" dirty="0"/>
          </a:p>
        </p:txBody>
      </p:sp>
      <p:pic>
        <p:nvPicPr>
          <p:cNvPr id="8" name="Picture 7" descr="Logo_prezentacijai.gif"/>
          <p:cNvPicPr>
            <a:picLocks noChangeAspect="1"/>
          </p:cNvPicPr>
          <p:nvPr userDrawn="1"/>
        </p:nvPicPr>
        <p:blipFill>
          <a:blip r:embed="rId2" cstate="print"/>
          <a:stretch>
            <a:fillRect/>
          </a:stretch>
        </p:blipFill>
        <p:spPr>
          <a:xfrm>
            <a:off x="428596" y="197481"/>
            <a:ext cx="4000528" cy="144556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568B39C5-E55C-4D17-A0CF-1B3E4F8EB2CE}"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9D9469E-73AF-444B-9071-A6DFF64879B0}"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4C0E6B-DD04-4B45-A829-DE156C360DD0}"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881DD5E8-932F-4C56-8C5D-0C9022BBB689}" type="datetime4">
              <a:rPr lang="lv-LV" smtClean="0"/>
              <a:pPr/>
              <a:t>2019. gada 11. februāris</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A6341DFB-8B1F-4D3C-87D0-3B08A3249275}" type="datetime4">
              <a:rPr lang="lv-LV" smtClean="0"/>
              <a:pPr/>
              <a:t>2019. gada 11. februāris</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30F32C33-27CD-4243-B65D-FD9485969422}" type="datetime4">
              <a:rPr lang="lv-LV" smtClean="0"/>
              <a:pPr/>
              <a:t>2019. gada 11. februāris</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C5508-16D8-489C-83FE-336DF8D520A5}" type="datetime4">
              <a:rPr lang="lv-LV" smtClean="0"/>
              <a:pPr/>
              <a:t>2019. gada 11. februāris</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664AF-11FB-4D53-AD2A-7F12113AB31A}" type="datetime4">
              <a:rPr lang="lv-LV" smtClean="0"/>
              <a:pPr/>
              <a:t>2019. gada 11. februāris</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2B03-0541-405E-B2DA-AAE8AD93D60C}" type="datetime4">
              <a:rPr lang="lv-LV" smtClean="0"/>
              <a:pPr/>
              <a:t>2019. gada 11. februāris</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011F27A-9E87-4B6F-A916-426FE946790D}"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9" name="Picture 18" descr="bilde prezentacijai.jpg"/>
          <p:cNvPicPr>
            <a:picLocks noChangeAspect="1"/>
          </p:cNvPicPr>
          <p:nvPr/>
        </p:nvPicPr>
        <p:blipFill>
          <a:blip r:embed="rId13" cstate="print"/>
          <a:stretch>
            <a:fillRect/>
          </a:stretch>
        </p:blipFill>
        <p:spPr>
          <a:xfrm>
            <a:off x="19050" y="31750"/>
            <a:ext cx="9105900" cy="6794500"/>
          </a:xfrm>
          <a:prstGeom prst="rect">
            <a:avLst/>
          </a:prstGeom>
        </p:spPr>
      </p:pic>
      <p:sp>
        <p:nvSpPr>
          <p:cNvPr id="13" name="Subtitle 2"/>
          <p:cNvSpPr txBox="1">
            <a:spLocks/>
          </p:cNvSpPr>
          <p:nvPr/>
        </p:nvSpPr>
        <p:spPr>
          <a:xfrm>
            <a:off x="4643438" y="6426024"/>
            <a:ext cx="2520000" cy="432000"/>
          </a:xfrm>
          <a:prstGeom prst="rect">
            <a:avLst/>
          </a:prstGeom>
          <a:noFill/>
        </p:spPr>
        <p:txBody>
          <a:bodyPr/>
          <a:lstStyle>
            <a:lvl1pPr marL="0" indent="0" algn="ctr">
              <a:buNone/>
              <a:defRPr baseline="0">
                <a:solidFill>
                  <a:schemeClr val="tx1">
                    <a:lumMod val="65000"/>
                    <a:lumOff val="35000"/>
                  </a:schemeClr>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lv-LV" sz="3200" b="0" i="0" u="none" strike="noStrike" kern="1200" cap="none" spc="0" normalizeH="0" baseline="0" noProof="0" dirty="0" smtClean="0">
              <a:ln>
                <a:noFill/>
              </a:ln>
              <a:solidFill>
                <a:schemeClr val="tx1">
                  <a:lumMod val="65000"/>
                  <a:lumOff val="35000"/>
                </a:schemeClr>
              </a:solidFill>
              <a:effectLst/>
              <a:uLnTx/>
              <a:uFillTx/>
              <a:latin typeface="Trebuchet MS" pitchFamily="34" charset="0"/>
              <a:ea typeface="+mn-ea"/>
              <a:cs typeface="+mn-cs"/>
            </a:endParaRPr>
          </a:p>
        </p:txBody>
      </p:sp>
      <p:sp>
        <p:nvSpPr>
          <p:cNvPr id="12" name="Title 1"/>
          <p:cNvSpPr txBox="1">
            <a:spLocks/>
          </p:cNvSpPr>
          <p:nvPr/>
        </p:nvSpPr>
        <p:spPr>
          <a:xfrm>
            <a:off x="0" y="1928801"/>
            <a:ext cx="432000" cy="3600000"/>
          </a:xfrm>
          <a:prstGeom prst="rect">
            <a:avLst/>
          </a:prstGeom>
          <a:noFill/>
        </p:spPr>
        <p:txBody>
          <a:bodyPr/>
          <a:lstStyle>
            <a:lvl1pPr>
              <a:defRPr>
                <a:solidFill>
                  <a:schemeClr val="tx1">
                    <a:lumMod val="65000"/>
                    <a:lumOff val="35000"/>
                  </a:schemeClr>
                </a:solidFill>
                <a:latin typeface="Trebuchet MS"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lv-LV" sz="4400" b="0" i="0" u="none" strike="noStrike" kern="1200" cap="none" spc="0" normalizeH="0" baseline="0" noProof="0" dirty="0" smtClean="0">
              <a:ln>
                <a:noFill/>
              </a:ln>
              <a:solidFill>
                <a:schemeClr val="tx1">
                  <a:lumMod val="65000"/>
                  <a:lumOff val="35000"/>
                </a:schemeClr>
              </a:solidFill>
              <a:effectLst/>
              <a:uLnTx/>
              <a:uFillTx/>
              <a:latin typeface="Trebuchet MS" pitchFamily="34" charset="0"/>
              <a:ea typeface="+mj-ea"/>
              <a:cs typeface="+mj-cs"/>
            </a:endParaRPr>
          </a:p>
        </p:txBody>
      </p:sp>
      <p:sp>
        <p:nvSpPr>
          <p:cNvPr id="2" name="Title Placeholder 1"/>
          <p:cNvSpPr>
            <a:spLocks noGrp="1"/>
          </p:cNvSpPr>
          <p:nvPr>
            <p:ph type="title"/>
          </p:nvPr>
        </p:nvSpPr>
        <p:spPr>
          <a:xfrm>
            <a:off x="457200" y="274638"/>
            <a:ext cx="6829444" cy="1143000"/>
          </a:xfrm>
          <a:prstGeom prst="rect">
            <a:avLst/>
          </a:prstGeom>
        </p:spPr>
        <p:txBody>
          <a:bodyPr vert="horz" lIns="91440" tIns="45720" rIns="91440" bIns="45720" rtlCol="0" anchor="ctr">
            <a:normAutofit/>
          </a:bodyPr>
          <a:lstStyle/>
          <a:p>
            <a:r>
              <a:rPr lang="en-US" smtClean="0"/>
              <a:t>Click to edit Master title style</a:t>
            </a:r>
            <a:endParaRPr lang="lv-LV" dirty="0"/>
          </a:p>
        </p:txBody>
      </p:sp>
      <p:sp>
        <p:nvSpPr>
          <p:cNvPr id="3" name="Text Placeholder 2"/>
          <p:cNvSpPr>
            <a:spLocks noGrp="1"/>
          </p:cNvSpPr>
          <p:nvPr>
            <p:ph type="body" idx="1"/>
          </p:nvPr>
        </p:nvSpPr>
        <p:spPr>
          <a:xfrm>
            <a:off x="457200" y="1600200"/>
            <a:ext cx="682944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dirty="0"/>
          </a:p>
        </p:txBody>
      </p:sp>
      <p:sp>
        <p:nvSpPr>
          <p:cNvPr id="4" name="Date Placeholder 3"/>
          <p:cNvSpPr>
            <a:spLocks noGrp="1"/>
          </p:cNvSpPr>
          <p:nvPr>
            <p:ph type="dt" sz="half" idx="2"/>
          </p:nvPr>
        </p:nvSpPr>
        <p:spPr>
          <a:xfrm>
            <a:off x="5214942" y="6286520"/>
            <a:ext cx="1928826"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Trebuchet MS" pitchFamily="34" charset="0"/>
              </a:defRPr>
            </a:lvl1pPr>
          </a:lstStyle>
          <a:p>
            <a:fld id="{DBACECB8-0F04-4CA8-AE01-FB788E3B169E}" type="datetime4">
              <a:rPr lang="lv-LV" smtClean="0"/>
              <a:pPr/>
              <a:t>2019. gada 11. februāris</a:t>
            </a:fld>
            <a:endParaRPr lang="lv-LV" dirty="0"/>
          </a:p>
        </p:txBody>
      </p:sp>
      <p:sp>
        <p:nvSpPr>
          <p:cNvPr id="5" name="Footer Placeholder 4"/>
          <p:cNvSpPr>
            <a:spLocks noGrp="1"/>
          </p:cNvSpPr>
          <p:nvPr>
            <p:ph type="ftr" sz="quarter" idx="3"/>
          </p:nvPr>
        </p:nvSpPr>
        <p:spPr>
          <a:xfrm>
            <a:off x="2357422" y="6286520"/>
            <a:ext cx="2538410"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Trebuchet MS" pitchFamily="34" charset="0"/>
              </a:defRPr>
            </a:lvl1pPr>
          </a:lstStyle>
          <a:p>
            <a:endParaRPr lang="lv-LV" dirty="0"/>
          </a:p>
        </p:txBody>
      </p:sp>
      <p:sp>
        <p:nvSpPr>
          <p:cNvPr id="6" name="Slide Number Placeholder 5"/>
          <p:cNvSpPr>
            <a:spLocks noGrp="1"/>
          </p:cNvSpPr>
          <p:nvPr>
            <p:ph type="sldNum" sz="quarter" idx="4"/>
          </p:nvPr>
        </p:nvSpPr>
        <p:spPr>
          <a:xfrm>
            <a:off x="7867688" y="6286520"/>
            <a:ext cx="1133468" cy="365125"/>
          </a:xfrm>
          <a:prstGeom prst="rect">
            <a:avLst/>
          </a:prstGeom>
        </p:spPr>
        <p:txBody>
          <a:bodyPr vert="horz" lIns="91440" tIns="45720" rIns="91440" bIns="45720" rtlCol="0" anchor="ctr"/>
          <a:lstStyle>
            <a:lvl1pPr algn="r">
              <a:defRPr sz="1600" b="1">
                <a:solidFill>
                  <a:srgbClr val="FCBD30"/>
                </a:solidFill>
                <a:latin typeface="Trebuchet MS" pitchFamily="34" charset="0"/>
              </a:defRPr>
            </a:lvl1pPr>
          </a:lstStyle>
          <a:p>
            <a:fld id="{F011F27A-9E87-4B6F-A916-426FE946790D}" type="slidenum">
              <a:rPr lang="lv-LV" smtClean="0"/>
              <a:pPr/>
              <a:t>‹#›</a:t>
            </a:fld>
            <a:endParaRPr lang="lv-LV" dirty="0"/>
          </a:p>
        </p:txBody>
      </p:sp>
      <p:grpSp>
        <p:nvGrpSpPr>
          <p:cNvPr id="24" name="Group 23"/>
          <p:cNvGrpSpPr/>
          <p:nvPr/>
        </p:nvGrpSpPr>
        <p:grpSpPr>
          <a:xfrm rot="10800000">
            <a:off x="8748000" y="288000"/>
            <a:ext cx="144000" cy="1224000"/>
            <a:chOff x="8748000" y="288000"/>
            <a:chExt cx="144000" cy="1224000"/>
          </a:xfrm>
        </p:grpSpPr>
        <p:sp>
          <p:nvSpPr>
            <p:cNvPr id="20" name="Rectangle 19"/>
            <p:cNvSpPr/>
            <p:nvPr userDrawn="1"/>
          </p:nvSpPr>
          <p:spPr>
            <a:xfrm rot="2700000">
              <a:off x="8748000" y="1368000"/>
              <a:ext cx="144000" cy="144000"/>
            </a:xfrm>
            <a:prstGeom prst="rect">
              <a:avLst/>
            </a:prstGeom>
            <a:solidFill>
              <a:srgbClr val="FC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Rectangle 20"/>
            <p:cNvSpPr/>
            <p:nvPr userDrawn="1"/>
          </p:nvSpPr>
          <p:spPr>
            <a:xfrm rot="2700000">
              <a:off x="8748000" y="1008000"/>
              <a:ext cx="144000" cy="144000"/>
            </a:xfrm>
            <a:prstGeom prst="rect">
              <a:avLst/>
            </a:prstGeom>
            <a:solidFill>
              <a:srgbClr val="CF1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Rectangle 21"/>
            <p:cNvSpPr/>
            <p:nvPr userDrawn="1"/>
          </p:nvSpPr>
          <p:spPr>
            <a:xfrm rot="2700000">
              <a:off x="8748000" y="648000"/>
              <a:ext cx="144000" cy="144000"/>
            </a:xfrm>
            <a:prstGeom prst="rect">
              <a:avLst/>
            </a:prstGeom>
            <a:solidFill>
              <a:srgbClr val="6B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Rectangle 22"/>
            <p:cNvSpPr/>
            <p:nvPr userDrawn="1"/>
          </p:nvSpPr>
          <p:spPr>
            <a:xfrm rot="2700000">
              <a:off x="8748000" y="288000"/>
              <a:ext cx="144000" cy="144000"/>
            </a:xfrm>
            <a:prstGeom prst="rect">
              <a:avLst/>
            </a:prstGeom>
            <a:solidFill>
              <a:srgbClr val="993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pic>
        <p:nvPicPr>
          <p:cNvPr id="25" name="Picture 24" descr="Logo_prezentacijai.gif"/>
          <p:cNvPicPr>
            <a:picLocks noChangeAspect="1"/>
          </p:cNvPicPr>
          <p:nvPr/>
        </p:nvPicPr>
        <p:blipFill>
          <a:blip r:embed="rId14" cstate="print"/>
          <a:stretch>
            <a:fillRect/>
          </a:stretch>
        </p:blipFill>
        <p:spPr>
          <a:xfrm>
            <a:off x="428596" y="6143644"/>
            <a:ext cx="1416844" cy="51196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lumMod val="65000"/>
              <a:lumOff val="35000"/>
            </a:schemeClr>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latviesibergena.n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lv-LV" dirty="0" smtClean="0"/>
              <a:t>Latviešu biedrības Norvēģijā – Bergena pilnsapulce</a:t>
            </a:r>
            <a:endParaRPr lang="lv-LV" dirty="0"/>
          </a:p>
        </p:txBody>
      </p:sp>
      <p:sp>
        <p:nvSpPr>
          <p:cNvPr id="3" name="Subtitle 2"/>
          <p:cNvSpPr>
            <a:spLocks noGrp="1"/>
          </p:cNvSpPr>
          <p:nvPr>
            <p:ph type="subTitle" idx="1"/>
          </p:nvPr>
        </p:nvSpPr>
        <p:spPr/>
        <p:txBody>
          <a:bodyPr/>
          <a:lstStyle/>
          <a:p>
            <a:r>
              <a:rPr lang="lv-LV" dirty="0" smtClean="0"/>
              <a:t>Biedrības vadītāja Ilga Švāne</a:t>
            </a:r>
            <a:endParaRPr lang="lv-LV" dirty="0"/>
          </a:p>
        </p:txBody>
      </p:sp>
      <p:sp>
        <p:nvSpPr>
          <p:cNvPr id="6" name="Date Placeholder 5"/>
          <p:cNvSpPr>
            <a:spLocks noGrp="1"/>
          </p:cNvSpPr>
          <p:nvPr>
            <p:ph type="dt" sz="half" idx="10"/>
          </p:nvPr>
        </p:nvSpPr>
        <p:spPr/>
        <p:txBody>
          <a:bodyPr/>
          <a:lstStyle/>
          <a:p>
            <a:pPr algn="r"/>
            <a:fld id="{EDC2D5DE-2A62-4444-9A44-D9AAD2B58DC0}" type="datetime4">
              <a:rPr lang="lv-LV" smtClean="0"/>
              <a:pPr algn="r"/>
              <a:t>2019. gada 11. februāris</a:t>
            </a:fld>
            <a:endParaRPr lang="lv-LV"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Tikšanās ar rakstnieci Gundegu Repši</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10</a:t>
            </a:fld>
            <a:endParaRPr lang="lv-LV"/>
          </a:p>
        </p:txBody>
      </p:sp>
    </p:spTree>
    <p:extLst>
      <p:ext uri="{BB962C8B-B14F-4D97-AF65-F5344CB8AC3E}">
        <p14:creationId xmlns:p14="http://schemas.microsoft.com/office/powerpoint/2010/main" val="4084109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829444" cy="1165206"/>
          </a:xfrm>
        </p:spPr>
        <p:txBody>
          <a:bodyPr>
            <a:normAutofit fontScale="90000"/>
          </a:bodyPr>
          <a:lstStyle/>
          <a:p>
            <a:r>
              <a:rPr lang="lv-LV" dirty="0" smtClean="0"/>
              <a:t>Tikšanās ar rakstnieci Gundegu Repši</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11</a:t>
            </a:fld>
            <a:endParaRPr lang="lv-LV"/>
          </a:p>
        </p:txBody>
      </p:sp>
    </p:spTree>
    <p:extLst>
      <p:ext uri="{BB962C8B-B14F-4D97-AF65-F5344CB8AC3E}">
        <p14:creationId xmlns:p14="http://schemas.microsoft.com/office/powerpoint/2010/main" val="514686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Dzejas lasījumi.</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417638"/>
            <a:ext cx="3528392" cy="466902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12</a:t>
            </a:fld>
            <a:endParaRPr lang="lv-LV"/>
          </a:p>
        </p:txBody>
      </p:sp>
    </p:spTree>
    <p:extLst>
      <p:ext uri="{BB962C8B-B14F-4D97-AF65-F5344CB8AC3E}">
        <p14:creationId xmlns:p14="http://schemas.microsoft.com/office/powerpoint/2010/main" val="1701023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smtClean="0"/>
              <a:t>Pasākumi</a:t>
            </a: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13</a:t>
            </a:fld>
            <a:endParaRPr lang="lv-LV"/>
          </a:p>
        </p:txBody>
      </p:sp>
      <p:sp>
        <p:nvSpPr>
          <p:cNvPr id="8" name="Content Placeholder 7"/>
          <p:cNvSpPr>
            <a:spLocks noGrp="1"/>
          </p:cNvSpPr>
          <p:nvPr>
            <p:ph idx="1"/>
          </p:nvPr>
        </p:nvSpPr>
        <p:spPr/>
        <p:txBody>
          <a:bodyPr/>
          <a:lstStyle/>
          <a:p>
            <a:r>
              <a:rPr lang="lv-LV" dirty="0"/>
              <a:t>Tikšanās ar vēstnieci Judīti Dobeli un </a:t>
            </a:r>
            <a:r>
              <a:rPr lang="lv-LV" dirty="0" smtClean="0"/>
              <a:t>«Latvijai 100» biroja vadītāju Lindu Pavļutu</a:t>
            </a:r>
          </a:p>
          <a:p>
            <a:r>
              <a:rPr lang="lv-LV" dirty="0" smtClean="0"/>
              <a:t>Tikšanās ar latviešu </a:t>
            </a:r>
            <a:r>
              <a:rPr lang="lv-LV" dirty="0"/>
              <a:t>izcelsmes norvēģu rakstnieku Terji Binderu </a:t>
            </a:r>
            <a:endParaRPr lang="en-US" dirty="0"/>
          </a:p>
        </p:txBody>
      </p:sp>
    </p:spTree>
    <p:extLst>
      <p:ext uri="{BB962C8B-B14F-4D97-AF65-F5344CB8AC3E}">
        <p14:creationId xmlns:p14="http://schemas.microsoft.com/office/powerpoint/2010/main" val="3520458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29444" cy="1570186"/>
          </a:xfrm>
        </p:spPr>
        <p:txBody>
          <a:bodyPr>
            <a:normAutofit fontScale="90000"/>
          </a:bodyPr>
          <a:lstStyle/>
          <a:p>
            <a:r>
              <a:rPr lang="lv-LV" dirty="0" smtClean="0"/>
              <a:t>Tikšanās ar vēstnieci J.Dobeli un rakstnieku Terji Binderu</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19762"/>
            <a:ext cx="6829425" cy="3243976"/>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14</a:t>
            </a:fld>
            <a:endParaRPr lang="lv-LV"/>
          </a:p>
        </p:txBody>
      </p:sp>
    </p:spTree>
    <p:extLst>
      <p:ext uri="{BB962C8B-B14F-4D97-AF65-F5344CB8AC3E}">
        <p14:creationId xmlns:p14="http://schemas.microsoft.com/office/powerpoint/2010/main" val="3308697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smtClean="0"/>
              <a:t>Pasākumi</a:t>
            </a: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15</a:t>
            </a:fld>
            <a:endParaRPr lang="lv-LV"/>
          </a:p>
        </p:txBody>
      </p:sp>
      <p:sp>
        <p:nvSpPr>
          <p:cNvPr id="8" name="Content Placeholder 7"/>
          <p:cNvSpPr>
            <a:spLocks noGrp="1"/>
          </p:cNvSpPr>
          <p:nvPr>
            <p:ph idx="1"/>
          </p:nvPr>
        </p:nvSpPr>
        <p:spPr/>
        <p:txBody>
          <a:bodyPr/>
          <a:lstStyle/>
          <a:p>
            <a:r>
              <a:rPr lang="lv-LV" dirty="0" smtClean="0"/>
              <a:t>7 kalnu pārgājiens</a:t>
            </a:r>
          </a:p>
          <a:p>
            <a:pPr lvl="1"/>
            <a:r>
              <a:rPr lang="lv-LV" dirty="0" smtClean="0"/>
              <a:t>2018.g. nodibinājās Sportisko aktivitāšu grupa</a:t>
            </a:r>
          </a:p>
          <a:p>
            <a:pPr lvl="1"/>
            <a:r>
              <a:rPr lang="lv-LV" dirty="0" smtClean="0"/>
              <a:t>Negaidīti liela aktivitāte 7, 4 un 3 kalnu pārgājienos</a:t>
            </a:r>
          </a:p>
          <a:p>
            <a:pPr lvl="1"/>
            <a:r>
              <a:rPr lang="lv-LV" dirty="0" smtClean="0"/>
              <a:t>Piedalījās gan lieli, gan mazi</a:t>
            </a:r>
            <a:endParaRPr lang="en-US" dirty="0"/>
          </a:p>
        </p:txBody>
      </p:sp>
    </p:spTree>
    <p:extLst>
      <p:ext uri="{BB962C8B-B14F-4D97-AF65-F5344CB8AC3E}">
        <p14:creationId xmlns:p14="http://schemas.microsoft.com/office/powerpoint/2010/main" val="3483539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7 kalnu pārgājiens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604" y="1600200"/>
            <a:ext cx="6034617"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16</a:t>
            </a:fld>
            <a:endParaRPr lang="lv-LV"/>
          </a:p>
        </p:txBody>
      </p:sp>
    </p:spTree>
    <p:extLst>
      <p:ext uri="{BB962C8B-B14F-4D97-AF65-F5344CB8AC3E}">
        <p14:creationId xmlns:p14="http://schemas.microsoft.com/office/powerpoint/2010/main" val="3875133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7 kalnu pārgājiens</a:t>
            </a:r>
            <a:endParaRPr lang="en-US" dirty="0"/>
          </a:p>
        </p:txBody>
      </p:sp>
      <p:pic>
        <p:nvPicPr>
          <p:cNvPr id="22" name="Content Placeholder 2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275" y="1600200"/>
            <a:ext cx="6248400" cy="4686300"/>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17</a:t>
            </a:fld>
            <a:endParaRPr lang="lv-LV"/>
          </a:p>
        </p:txBody>
      </p:sp>
    </p:spTree>
    <p:extLst>
      <p:ext uri="{BB962C8B-B14F-4D97-AF65-F5344CB8AC3E}">
        <p14:creationId xmlns:p14="http://schemas.microsoft.com/office/powerpoint/2010/main" val="3694579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normAutofit/>
          </a:bodyPr>
          <a:lstStyle/>
          <a:p>
            <a:r>
              <a:rPr lang="lv-LV" dirty="0"/>
              <a:t>Karakuģa Rūsiņš </a:t>
            </a:r>
            <a:r>
              <a:rPr lang="lv-LV" dirty="0" smtClean="0"/>
              <a:t>ekskursijas</a:t>
            </a:r>
          </a:p>
          <a:p>
            <a:pPr lvl="1"/>
            <a:r>
              <a:rPr lang="lv-LV" dirty="0" smtClean="0"/>
              <a:t>Liela atsaucība &gt;60 biedru</a:t>
            </a:r>
          </a:p>
          <a:p>
            <a:r>
              <a:rPr lang="lv-LV" dirty="0"/>
              <a:t>Fjordkraft City </a:t>
            </a:r>
            <a:r>
              <a:rPr lang="lv-LV" dirty="0" smtClean="0"/>
              <a:t>Maraton</a:t>
            </a:r>
          </a:p>
          <a:p>
            <a:pPr lvl="1"/>
            <a:r>
              <a:rPr lang="lv-LV" dirty="0" smtClean="0"/>
              <a:t>Dalība</a:t>
            </a:r>
            <a:r>
              <a:rPr lang="nb-NO" dirty="0" smtClean="0"/>
              <a:t> </a:t>
            </a:r>
            <a:r>
              <a:rPr lang="lv-LV" dirty="0" smtClean="0"/>
              <a:t>maratonā pirmo </a:t>
            </a:r>
            <a:r>
              <a:rPr lang="lv-LV" dirty="0" smtClean="0"/>
              <a:t>reizi</a:t>
            </a:r>
          </a:p>
          <a:p>
            <a:pPr lvl="1"/>
            <a:r>
              <a:rPr lang="lv-LV" dirty="0" smtClean="0"/>
              <a:t>10 cilvēku jauktā komanda</a:t>
            </a:r>
          </a:p>
          <a:p>
            <a:pPr lvl="1"/>
            <a:r>
              <a:rPr lang="lv-LV" dirty="0" smtClean="0"/>
              <a:t>Startēja </a:t>
            </a:r>
            <a:r>
              <a:rPr lang="lv-LV" dirty="0" smtClean="0"/>
              <a:t>ar labiem panākumiem</a:t>
            </a:r>
          </a:p>
          <a:p>
            <a:pPr lvl="1"/>
            <a:endParaRPr lang="lv-LV" dirty="0" smtClean="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18</a:t>
            </a:fld>
            <a:endParaRPr lang="lv-LV"/>
          </a:p>
        </p:txBody>
      </p:sp>
    </p:spTree>
    <p:extLst>
      <p:ext uri="{BB962C8B-B14F-4D97-AF65-F5344CB8AC3E}">
        <p14:creationId xmlns:p14="http://schemas.microsoft.com/office/powerpoint/2010/main" val="2239257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Karakuģa «Rūsiņš» ekskursija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19</a:t>
            </a:fld>
            <a:endParaRPr lang="lv-LV"/>
          </a:p>
        </p:txBody>
      </p:sp>
    </p:spTree>
    <p:extLst>
      <p:ext uri="{BB962C8B-B14F-4D97-AF65-F5344CB8AC3E}">
        <p14:creationId xmlns:p14="http://schemas.microsoft.com/office/powerpoint/2010/main" val="3191956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LBN – Bergena misija</a:t>
            </a:r>
            <a:endParaRPr lang="lv-LV" dirty="0"/>
          </a:p>
        </p:txBody>
      </p:sp>
      <p:sp>
        <p:nvSpPr>
          <p:cNvPr id="3" name="Content Placeholder 2"/>
          <p:cNvSpPr>
            <a:spLocks noGrp="1"/>
          </p:cNvSpPr>
          <p:nvPr>
            <p:ph idx="1"/>
          </p:nvPr>
        </p:nvSpPr>
        <p:spPr/>
        <p:txBody>
          <a:bodyPr/>
          <a:lstStyle/>
          <a:p>
            <a:r>
              <a:rPr lang="lv-LV" dirty="0" smtClean="0"/>
              <a:t>Mūsu misija ir vienot un atbalstīt Bergenā un tās apkārtnē dzīvojošos latviešus, rūpēties par nacionālās identitātes un latviešu kultūras saglabāšanu un stiprināšanu.</a:t>
            </a:r>
            <a:endParaRPr lang="lv-LV" dirty="0"/>
          </a:p>
        </p:txBody>
      </p:sp>
      <p:sp>
        <p:nvSpPr>
          <p:cNvPr id="5" name="Slide Number Placeholder 4"/>
          <p:cNvSpPr>
            <a:spLocks noGrp="1"/>
          </p:cNvSpPr>
          <p:nvPr>
            <p:ph type="sldNum" sz="quarter" idx="12"/>
          </p:nvPr>
        </p:nvSpPr>
        <p:spPr/>
        <p:txBody>
          <a:bodyPr/>
          <a:lstStyle/>
          <a:p>
            <a:fld id="{F011F27A-9E87-4B6F-A916-426FE946790D}" type="slidenum">
              <a:rPr lang="lv-LV" smtClean="0"/>
              <a:pPr/>
              <a:t>2</a:t>
            </a:fld>
            <a:endParaRPr lang="lv-LV"/>
          </a:p>
        </p:txBody>
      </p:sp>
      <p:sp>
        <p:nvSpPr>
          <p:cNvPr id="7" name="Date Placeholder 6"/>
          <p:cNvSpPr>
            <a:spLocks noGrp="1"/>
          </p:cNvSpPr>
          <p:nvPr>
            <p:ph type="dt" sz="half" idx="10"/>
          </p:nvPr>
        </p:nvSpPr>
        <p:spPr/>
        <p:txBody>
          <a:bodyPr/>
          <a:lstStyle/>
          <a:p>
            <a:fld id="{5C1A259A-74F0-4EA2-B4D5-C0B970808A86}" type="datetime4">
              <a:rPr lang="lv-LV" smtClean="0"/>
              <a:pPr/>
              <a:t>2019. gada 11. februāris</a:t>
            </a:fld>
            <a:endParaRPr lang="lv-LV"/>
          </a:p>
        </p:txBody>
      </p:sp>
      <p:sp>
        <p:nvSpPr>
          <p:cNvPr id="8" name="Footer Placeholder 7"/>
          <p:cNvSpPr>
            <a:spLocks noGrp="1"/>
          </p:cNvSpPr>
          <p:nvPr>
            <p:ph type="ftr" sz="quarter" idx="11"/>
          </p:nvPr>
        </p:nvSpPr>
        <p:spPr/>
        <p:txBody>
          <a:bodyPr/>
          <a:lstStyle/>
          <a:p>
            <a:endParaRPr lang="lv-LV"/>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Fjordkraft City Maraton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604" y="1600200"/>
            <a:ext cx="6034617"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20</a:t>
            </a:fld>
            <a:endParaRPr lang="lv-LV"/>
          </a:p>
        </p:txBody>
      </p:sp>
    </p:spTree>
    <p:extLst>
      <p:ext uri="{BB962C8B-B14F-4D97-AF65-F5344CB8AC3E}">
        <p14:creationId xmlns:p14="http://schemas.microsoft.com/office/powerpoint/2010/main" val="4186692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normAutofit/>
          </a:bodyPr>
          <a:lstStyle/>
          <a:p>
            <a:r>
              <a:rPr lang="lv-LV" dirty="0"/>
              <a:t>Politiskās sarunas ar žurnālistu Ansi Bogustovu</a:t>
            </a:r>
          </a:p>
          <a:p>
            <a:pPr lvl="1"/>
            <a:r>
              <a:rPr lang="lv-LV" dirty="0"/>
              <a:t>Diskusija, lai sagatavotos 13. Saeimas vēlēšanām</a:t>
            </a:r>
          </a:p>
          <a:p>
            <a:pPr lvl="1"/>
            <a:r>
              <a:rPr lang="lv-LV" dirty="0"/>
              <a:t>Viesojās arī </a:t>
            </a:r>
            <a:r>
              <a:rPr lang="lv-LV" dirty="0" smtClean="0"/>
              <a:t>Latviešu </a:t>
            </a:r>
            <a:r>
              <a:rPr lang="lv-LV" dirty="0"/>
              <a:t>Kultūras skolā «Bergausis»</a:t>
            </a:r>
          </a:p>
          <a:p>
            <a:pPr lvl="1"/>
            <a:r>
              <a:rPr lang="lv-LV" dirty="0"/>
              <a:t>Intervijas, atspoguļojums LR raidījumā «21.gs latvietis»</a:t>
            </a:r>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21</a:t>
            </a:fld>
            <a:endParaRPr lang="lv-LV"/>
          </a:p>
        </p:txBody>
      </p:sp>
    </p:spTree>
    <p:extLst>
      <p:ext uri="{BB962C8B-B14F-4D97-AF65-F5344CB8AC3E}">
        <p14:creationId xmlns:p14="http://schemas.microsoft.com/office/powerpoint/2010/main" val="1872706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Politiskās sarunas ar žurnālistu Ansi Bogustovu</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42406"/>
            <a:ext cx="6829425" cy="3841551"/>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22</a:t>
            </a:fld>
            <a:endParaRPr lang="lv-LV"/>
          </a:p>
        </p:txBody>
      </p:sp>
    </p:spTree>
    <p:extLst>
      <p:ext uri="{BB962C8B-B14F-4D97-AF65-F5344CB8AC3E}">
        <p14:creationId xmlns:p14="http://schemas.microsoft.com/office/powerpoint/2010/main" val="1833575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Politiskās sarunas ar žurnālistu Ansi Bogustovu</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604" y="1600200"/>
            <a:ext cx="6034617"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23</a:t>
            </a:fld>
            <a:endParaRPr lang="lv-LV"/>
          </a:p>
        </p:txBody>
      </p:sp>
    </p:spTree>
    <p:extLst>
      <p:ext uri="{BB962C8B-B14F-4D97-AF65-F5344CB8AC3E}">
        <p14:creationId xmlns:p14="http://schemas.microsoft.com/office/powerpoint/2010/main" val="1988268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normAutofit lnSpcReduction="10000"/>
          </a:bodyPr>
          <a:lstStyle/>
          <a:p>
            <a:r>
              <a:rPr lang="en-US" dirty="0" err="1"/>
              <a:t>Eiropas</a:t>
            </a:r>
            <a:r>
              <a:rPr lang="en-US" dirty="0"/>
              <a:t> </a:t>
            </a:r>
            <a:r>
              <a:rPr lang="en-US" dirty="0" err="1"/>
              <a:t>Latviešu</a:t>
            </a:r>
            <a:r>
              <a:rPr lang="en-US" dirty="0"/>
              <a:t> </a:t>
            </a:r>
            <a:r>
              <a:rPr lang="en-US" dirty="0" err="1"/>
              <a:t>apvienības</a:t>
            </a:r>
            <a:r>
              <a:rPr lang="en-US" dirty="0"/>
              <a:t> </a:t>
            </a:r>
            <a:r>
              <a:rPr lang="en-US" dirty="0" err="1"/>
              <a:t>konference</a:t>
            </a:r>
            <a:r>
              <a:rPr lang="en-US" dirty="0"/>
              <a:t> </a:t>
            </a:r>
            <a:r>
              <a:rPr lang="en-US" dirty="0" err="1" smtClean="0"/>
              <a:t>Bergenā</a:t>
            </a:r>
            <a:endParaRPr lang="lv-LV" dirty="0" smtClean="0"/>
          </a:p>
          <a:p>
            <a:pPr lvl="1"/>
            <a:r>
              <a:rPr lang="lv-LV" dirty="0" smtClean="0"/>
              <a:t>SIF projekta «Eiropas latviešu diasporas NVO projektspējas veicināšana» ietvaros</a:t>
            </a:r>
          </a:p>
          <a:p>
            <a:pPr lvl="1"/>
            <a:r>
              <a:rPr lang="lv-LV" dirty="0" smtClean="0"/>
              <a:t>Apmācības Eiropas latviešu diasporas kopienām «Projektu izstrādes un vadības pamati»</a:t>
            </a:r>
          </a:p>
          <a:p>
            <a:pPr lvl="1"/>
            <a:r>
              <a:rPr lang="lv-LV" dirty="0" smtClean="0"/>
              <a:t>Augsts novērtejums LBNB kā pasākuma organizatoram</a:t>
            </a: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24</a:t>
            </a:fld>
            <a:endParaRPr lang="lv-LV"/>
          </a:p>
        </p:txBody>
      </p:sp>
    </p:spTree>
    <p:extLst>
      <p:ext uri="{BB962C8B-B14F-4D97-AF65-F5344CB8AC3E}">
        <p14:creationId xmlns:p14="http://schemas.microsoft.com/office/powerpoint/2010/main" val="323984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Eiropas Latviešu apvienības konference Bergenā</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42406"/>
            <a:ext cx="6829425" cy="3841551"/>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25</a:t>
            </a:fld>
            <a:endParaRPr lang="lv-LV"/>
          </a:p>
        </p:txBody>
      </p:sp>
    </p:spTree>
    <p:extLst>
      <p:ext uri="{BB962C8B-B14F-4D97-AF65-F5344CB8AC3E}">
        <p14:creationId xmlns:p14="http://schemas.microsoft.com/office/powerpoint/2010/main" val="16785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65" y="5030048"/>
            <a:ext cx="3960440" cy="1621597"/>
          </a:xfrm>
          <a:prstGeom prst="rect">
            <a:avLst/>
          </a:prstGeom>
        </p:spPr>
      </p:pic>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lstStyle/>
          <a:p>
            <a:r>
              <a:rPr lang="en-US" dirty="0"/>
              <a:t>13. </a:t>
            </a:r>
            <a:r>
              <a:rPr lang="en-US" dirty="0" err="1"/>
              <a:t>Saeimas</a:t>
            </a:r>
            <a:r>
              <a:rPr lang="en-US" dirty="0"/>
              <a:t> </a:t>
            </a:r>
            <a:r>
              <a:rPr lang="en-US" dirty="0" err="1"/>
              <a:t>vēlēšanas</a:t>
            </a:r>
            <a:r>
              <a:rPr lang="en-US" dirty="0"/>
              <a:t> </a:t>
            </a:r>
            <a:r>
              <a:rPr lang="en-US" dirty="0" err="1" smtClean="0"/>
              <a:t>Bergenā</a:t>
            </a:r>
            <a:endParaRPr lang="lv-LV" dirty="0" smtClean="0"/>
          </a:p>
          <a:p>
            <a:pPr lvl="1"/>
            <a:r>
              <a:rPr lang="lv-LV" sz="2400" dirty="0" smtClean="0"/>
              <a:t>iecirknis </a:t>
            </a:r>
            <a:r>
              <a:rPr lang="lv-LV" sz="2400" dirty="0"/>
              <a:t>Nr. 1109 NORVĒĢIJAS KARALISTE (BERGENA</a:t>
            </a:r>
            <a:r>
              <a:rPr lang="lv-LV" sz="2400" dirty="0" smtClean="0"/>
              <a:t>).</a:t>
            </a:r>
          </a:p>
          <a:p>
            <a:pPr lvl="1"/>
            <a:r>
              <a:rPr lang="lv-LV" sz="2400" dirty="0" smtClean="0"/>
              <a:t>384 balstiesīgie</a:t>
            </a:r>
          </a:p>
          <a:p>
            <a:pPr lvl="1"/>
            <a:r>
              <a:rPr lang="lv-LV" sz="2400" dirty="0" smtClean="0"/>
              <a:t>Iecirkņa priekšsēdētājs Artis Babris</a:t>
            </a:r>
          </a:p>
          <a:p>
            <a:pPr lvl="1"/>
            <a:r>
              <a:rPr lang="lv-LV" sz="2400" dirty="0" smtClean="0"/>
              <a:t>Velēšanu komisija Rasa Jukone, Zane Babre, Anda Kupča, Indra Onužāne, Paula Apse, Kaspars Bušs un Artis Babris. </a:t>
            </a:r>
          </a:p>
          <a:p>
            <a:pPr lvl="1"/>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26</a:t>
            </a:fld>
            <a:endParaRPr lang="lv-LV"/>
          </a:p>
        </p:txBody>
      </p:sp>
    </p:spTree>
    <p:extLst>
      <p:ext uri="{BB962C8B-B14F-4D97-AF65-F5344CB8AC3E}">
        <p14:creationId xmlns:p14="http://schemas.microsoft.com/office/powerpoint/2010/main" val="481374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13. Seimas vēlēšanas Bergenā</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0946" y="1600200"/>
            <a:ext cx="2861932"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27</a:t>
            </a:fld>
            <a:endParaRPr lang="lv-LV"/>
          </a:p>
        </p:txBody>
      </p:sp>
    </p:spTree>
    <p:extLst>
      <p:ext uri="{BB962C8B-B14F-4D97-AF65-F5344CB8AC3E}">
        <p14:creationId xmlns:p14="http://schemas.microsoft.com/office/powerpoint/2010/main" val="2927108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lstStyle/>
          <a:p>
            <a:r>
              <a:rPr lang="lv-LV" dirty="0" smtClean="0"/>
              <a:t>Latviešu filmas Bergenā</a:t>
            </a:r>
          </a:p>
          <a:p>
            <a:pPr lvl="1"/>
            <a:r>
              <a:rPr lang="lv-LV" dirty="0" smtClean="0"/>
              <a:t>«Melānijas hronika» (V.Kairišs, 2016)</a:t>
            </a:r>
          </a:p>
          <a:p>
            <a:pPr lvl="1"/>
            <a:r>
              <a:rPr lang="lv-LV" dirty="0" smtClean="0"/>
              <a:t>«Turpinājums, 95’» (I. Seleckis, 2018)</a:t>
            </a:r>
          </a:p>
          <a:p>
            <a:r>
              <a:rPr lang="lv-LV" dirty="0" smtClean="0"/>
              <a:t>Ap 60 skatītāju</a:t>
            </a:r>
          </a:p>
          <a:p>
            <a:r>
              <a:rPr lang="lv-LV" dirty="0" smtClean="0"/>
              <a:t>Mērķis – atjaunot interesi par latviešu kino un iepazīstināt ar pēdejo gadu kino</a:t>
            </a:r>
          </a:p>
          <a:p>
            <a:endParaRPr lang="lv-LV" dirty="0" smtClean="0"/>
          </a:p>
          <a:p>
            <a:pPr lvl="1"/>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28</a:t>
            </a:fld>
            <a:endParaRPr lang="lv-LV"/>
          </a:p>
        </p:txBody>
      </p:sp>
    </p:spTree>
    <p:extLst>
      <p:ext uri="{BB962C8B-B14F-4D97-AF65-F5344CB8AC3E}">
        <p14:creationId xmlns:p14="http://schemas.microsoft.com/office/powerpoint/2010/main" val="2279824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«Melānijas hronika»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487" y="1916832"/>
            <a:ext cx="6829425" cy="3841551"/>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29</a:t>
            </a:fld>
            <a:endParaRPr lang="lv-LV"/>
          </a:p>
        </p:txBody>
      </p:sp>
    </p:spTree>
    <p:extLst>
      <p:ext uri="{BB962C8B-B14F-4D97-AF65-F5344CB8AC3E}">
        <p14:creationId xmlns:p14="http://schemas.microsoft.com/office/powerpoint/2010/main" val="3557322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lv-LV" dirty="0" smtClean="0"/>
              <a:t>2018. gads</a:t>
            </a:r>
            <a:endParaRPr lang="lv-LV" dirty="0"/>
          </a:p>
        </p:txBody>
      </p:sp>
    </p:spTree>
    <p:extLst>
      <p:ext uri="{BB962C8B-B14F-4D97-AF65-F5344CB8AC3E}">
        <p14:creationId xmlns:p14="http://schemas.microsoft.com/office/powerpoint/2010/main" val="1391738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«Turpinājums 95’»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521" y="1600200"/>
            <a:ext cx="6466783"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30</a:t>
            </a:fld>
            <a:endParaRPr lang="lv-LV"/>
          </a:p>
        </p:txBody>
      </p:sp>
    </p:spTree>
    <p:extLst>
      <p:ext uri="{BB962C8B-B14F-4D97-AF65-F5344CB8AC3E}">
        <p14:creationId xmlns:p14="http://schemas.microsoft.com/office/powerpoint/2010/main" val="3449008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a:t>Pasākumi</a:t>
            </a:r>
            <a:endParaRPr lang="en-US" dirty="0"/>
          </a:p>
        </p:txBody>
      </p:sp>
      <p:sp>
        <p:nvSpPr>
          <p:cNvPr id="3" name="Content Placeholder 2"/>
          <p:cNvSpPr>
            <a:spLocks noGrp="1"/>
          </p:cNvSpPr>
          <p:nvPr>
            <p:ph idx="1"/>
          </p:nvPr>
        </p:nvSpPr>
        <p:spPr/>
        <p:txBody>
          <a:bodyPr/>
          <a:lstStyle/>
          <a:p>
            <a:r>
              <a:rPr lang="lv-LV" dirty="0" smtClean="0"/>
              <a:t>Latvijai 100! 18. novembra svinības</a:t>
            </a:r>
          </a:p>
          <a:p>
            <a:pPr lvl="1"/>
            <a:r>
              <a:rPr lang="lv-LV" dirty="0" smtClean="0"/>
              <a:t>Bērnu rīts («Bergauša» audzēkņi, LV Leļļu teātra </a:t>
            </a:r>
            <a:r>
              <a:rPr lang="lv-LV" dirty="0" smtClean="0"/>
              <a:t>mākslinieki </a:t>
            </a:r>
            <a:r>
              <a:rPr lang="lv-LV" dirty="0" smtClean="0"/>
              <a:t>Laila un Jānis Kirmuškas</a:t>
            </a:r>
          </a:p>
          <a:p>
            <a:pPr lvl="1"/>
            <a:r>
              <a:rPr lang="lv-LV" dirty="0" smtClean="0"/>
              <a:t>Mazajā zālē latviešu filmas</a:t>
            </a:r>
          </a:p>
          <a:p>
            <a:pPr lvl="1"/>
            <a:r>
              <a:rPr lang="lv-LV" dirty="0" smtClean="0"/>
              <a:t>Vakara programma (Koncerts, Bergenas latviešu kolektīvi, balle, konkursi) </a:t>
            </a:r>
          </a:p>
          <a:p>
            <a:pPr lvl="1"/>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31</a:t>
            </a:fld>
            <a:endParaRPr lang="lv-LV"/>
          </a:p>
        </p:txBody>
      </p:sp>
    </p:spTree>
    <p:extLst>
      <p:ext uri="{BB962C8B-B14F-4D97-AF65-F5344CB8AC3E}">
        <p14:creationId xmlns:p14="http://schemas.microsoft.com/office/powerpoint/2010/main" val="5462667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32</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723" y="274638"/>
            <a:ext cx="5688632" cy="1143000"/>
          </a:xfrm>
          <a:prstGeom prst="rect">
            <a:avLst/>
          </a:prstGeom>
        </p:spPr>
      </p:pic>
    </p:spTree>
    <p:extLst>
      <p:ext uri="{BB962C8B-B14F-4D97-AF65-F5344CB8AC3E}">
        <p14:creationId xmlns:p14="http://schemas.microsoft.com/office/powerpoint/2010/main" val="3048909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33</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94" y="274638"/>
            <a:ext cx="5688632" cy="1173926"/>
          </a:xfrm>
          <a:prstGeom prst="rect">
            <a:avLst/>
          </a:prstGeom>
        </p:spPr>
      </p:pic>
    </p:spTree>
    <p:extLst>
      <p:ext uri="{BB962C8B-B14F-4D97-AF65-F5344CB8AC3E}">
        <p14:creationId xmlns:p14="http://schemas.microsoft.com/office/powerpoint/2010/main" val="3872123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34</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74638"/>
            <a:ext cx="5677789" cy="1165205"/>
          </a:xfrm>
          <a:prstGeom prst="rect">
            <a:avLst/>
          </a:prstGeom>
        </p:spPr>
      </p:pic>
    </p:spTree>
    <p:extLst>
      <p:ext uri="{BB962C8B-B14F-4D97-AF65-F5344CB8AC3E}">
        <p14:creationId xmlns:p14="http://schemas.microsoft.com/office/powerpoint/2010/main" val="3100079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35</a:t>
            </a:fld>
            <a:endParaRPr lang="lv-LV"/>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74638"/>
            <a:ext cx="5687616" cy="1165205"/>
          </a:xfrm>
          <a:prstGeom prst="rect">
            <a:avLst/>
          </a:prstGeom>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7440" y="1600200"/>
            <a:ext cx="6788944" cy="4525963"/>
          </a:xfrm>
        </p:spPr>
      </p:pic>
    </p:spTree>
    <p:extLst>
      <p:ext uri="{BB962C8B-B14F-4D97-AF65-F5344CB8AC3E}">
        <p14:creationId xmlns:p14="http://schemas.microsoft.com/office/powerpoint/2010/main" val="1556231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36</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05564"/>
            <a:ext cx="5544616" cy="1143000"/>
          </a:xfrm>
          <a:prstGeom prst="rect">
            <a:avLst/>
          </a:prstGeom>
        </p:spPr>
      </p:pic>
    </p:spTree>
    <p:extLst>
      <p:ext uri="{BB962C8B-B14F-4D97-AF65-F5344CB8AC3E}">
        <p14:creationId xmlns:p14="http://schemas.microsoft.com/office/powerpoint/2010/main" val="418187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440" y="1600200"/>
            <a:ext cx="6788944"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37</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081" y="274638"/>
            <a:ext cx="5607637" cy="1142426"/>
          </a:xfrm>
          <a:prstGeom prst="rect">
            <a:avLst/>
          </a:prstGeom>
        </p:spPr>
      </p:pic>
    </p:spTree>
    <p:extLst>
      <p:ext uri="{BB962C8B-B14F-4D97-AF65-F5344CB8AC3E}">
        <p14:creationId xmlns:p14="http://schemas.microsoft.com/office/powerpoint/2010/main" val="1135075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09" y="274638"/>
            <a:ext cx="6829444" cy="1143000"/>
          </a:xfrm>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686898"/>
            <a:ext cx="6385592" cy="4262382"/>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38</a:t>
            </a:fld>
            <a:endParaRPr lang="lv-LV"/>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74638"/>
            <a:ext cx="5850070" cy="1143000"/>
          </a:xfrm>
          <a:prstGeom prst="rect">
            <a:avLst/>
          </a:prstGeom>
        </p:spPr>
      </p:pic>
    </p:spTree>
    <p:extLst>
      <p:ext uri="{BB962C8B-B14F-4D97-AF65-F5344CB8AC3E}">
        <p14:creationId xmlns:p14="http://schemas.microsoft.com/office/powerpoint/2010/main" val="2389206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6829" y="1600200"/>
            <a:ext cx="6790167" cy="4525963"/>
          </a:xfrm>
        </p:spPr>
      </p:pic>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39</a:t>
            </a:fld>
            <a:endParaRPr lang="lv-LV"/>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63535"/>
            <a:ext cx="5832648" cy="1165205"/>
          </a:xfrm>
          <a:prstGeom prst="rect">
            <a:avLst/>
          </a:prstGeom>
        </p:spPr>
      </p:pic>
    </p:spTree>
    <p:extLst>
      <p:ext uri="{BB962C8B-B14F-4D97-AF65-F5344CB8AC3E}">
        <p14:creationId xmlns:p14="http://schemas.microsoft.com/office/powerpoint/2010/main" val="1844365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2018. Gada pārskats</a:t>
            </a:r>
            <a:endParaRPr lang="lv-LV" dirty="0"/>
          </a:p>
        </p:txBody>
      </p:sp>
      <p:sp>
        <p:nvSpPr>
          <p:cNvPr id="3" name="Content Placeholder 2"/>
          <p:cNvSpPr>
            <a:spLocks noGrp="1"/>
          </p:cNvSpPr>
          <p:nvPr>
            <p:ph idx="1"/>
          </p:nvPr>
        </p:nvSpPr>
        <p:spPr/>
        <p:txBody>
          <a:bodyPr/>
          <a:lstStyle/>
          <a:p>
            <a:r>
              <a:rPr lang="lv-LV" u="sng" dirty="0"/>
              <a:t>Valde:</a:t>
            </a:r>
            <a:r>
              <a:rPr lang="lv-LV" dirty="0"/>
              <a:t> Ilga Švāne (vadītāja), Gunda Kārkliņa, Anda Kupča, Ieva Žagare, Liāra Ozola, Sandra Vlasova, Inese Pranauska</a:t>
            </a:r>
            <a:endParaRPr lang="en-US" dirty="0"/>
          </a:p>
          <a:p>
            <a:r>
              <a:rPr lang="lv-LV" u="sng" dirty="0"/>
              <a:t>Grāmatvede:</a:t>
            </a:r>
            <a:r>
              <a:rPr lang="lv-LV" dirty="0"/>
              <a:t> Ieva Žagare</a:t>
            </a:r>
            <a:endParaRPr lang="en-US" dirty="0"/>
          </a:p>
          <a:p>
            <a:r>
              <a:rPr lang="lv-LV" u="sng" dirty="0"/>
              <a:t>Revīzijas komisija:</a:t>
            </a:r>
            <a:r>
              <a:rPr lang="lv-LV" dirty="0"/>
              <a:t> Vita Heine, Diāna Bērziņa</a:t>
            </a:r>
            <a:endParaRPr lang="en-US" dirty="0"/>
          </a:p>
          <a:p>
            <a:pPr marL="0" indent="0">
              <a:buNone/>
            </a:pPr>
            <a:endParaRPr lang="lv-LV" dirty="0"/>
          </a:p>
        </p:txBody>
      </p:sp>
      <p:sp>
        <p:nvSpPr>
          <p:cNvPr id="5" name="Slide Number Placeholder 4"/>
          <p:cNvSpPr>
            <a:spLocks noGrp="1"/>
          </p:cNvSpPr>
          <p:nvPr>
            <p:ph type="sldNum" sz="quarter" idx="12"/>
          </p:nvPr>
        </p:nvSpPr>
        <p:spPr/>
        <p:txBody>
          <a:bodyPr/>
          <a:lstStyle/>
          <a:p>
            <a:fld id="{F011F27A-9E87-4B6F-A916-426FE946790D}" type="slidenum">
              <a:rPr lang="lv-LV" smtClean="0"/>
              <a:pPr/>
              <a:t>4</a:t>
            </a:fld>
            <a:endParaRPr lang="lv-LV"/>
          </a:p>
        </p:txBody>
      </p:sp>
      <p:sp>
        <p:nvSpPr>
          <p:cNvPr id="7" name="Date Placeholder 6"/>
          <p:cNvSpPr>
            <a:spLocks noGrp="1"/>
          </p:cNvSpPr>
          <p:nvPr>
            <p:ph type="dt" sz="half" idx="10"/>
          </p:nvPr>
        </p:nvSpPr>
        <p:spPr/>
        <p:txBody>
          <a:bodyPr/>
          <a:lstStyle/>
          <a:p>
            <a:fld id="{FA93C2F8-1CFD-419C-97F1-08AD6152E605}" type="datetime4">
              <a:rPr lang="lv-LV" smtClean="0"/>
              <a:pPr/>
              <a:t>2019. gada 11. februāris</a:t>
            </a:fld>
            <a:endParaRPr lang="lv-LV"/>
          </a:p>
        </p:txBody>
      </p:sp>
      <p:sp>
        <p:nvSpPr>
          <p:cNvPr id="8" name="Footer Placeholder 7"/>
          <p:cNvSpPr>
            <a:spLocks noGrp="1"/>
          </p:cNvSpPr>
          <p:nvPr>
            <p:ph type="ftr" sz="quarter" idx="11"/>
          </p:nvPr>
        </p:nvSpPr>
        <p:spPr/>
        <p:txBody>
          <a:bodyPr/>
          <a:lstStyle/>
          <a:p>
            <a:endParaRPr lang="lv-LV"/>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smtClean="0"/>
              <a:t>Informācijas izplatīšana</a:t>
            </a:r>
            <a:endParaRPr lang="en-US" dirty="0"/>
          </a:p>
        </p:txBody>
      </p:sp>
      <p:sp>
        <p:nvSpPr>
          <p:cNvPr id="3" name="Content Placeholder 2"/>
          <p:cNvSpPr>
            <a:spLocks noGrp="1"/>
          </p:cNvSpPr>
          <p:nvPr>
            <p:ph idx="1"/>
          </p:nvPr>
        </p:nvSpPr>
        <p:spPr/>
        <p:txBody>
          <a:bodyPr/>
          <a:lstStyle/>
          <a:p>
            <a:r>
              <a:rPr lang="lv-LV" dirty="0" smtClean="0"/>
              <a:t>Regulāra informācijas izplatīšana un koordinēšana</a:t>
            </a:r>
          </a:p>
          <a:p>
            <a:pPr lvl="1"/>
            <a:r>
              <a:rPr lang="lv-LV" dirty="0" smtClean="0"/>
              <a:t>Bergenas latviešu aktivitātes</a:t>
            </a:r>
          </a:p>
          <a:p>
            <a:pPr lvl="1"/>
            <a:r>
              <a:rPr lang="lv-LV" dirty="0" smtClean="0"/>
              <a:t>Dažādu ar latviešu interesēm saistītu organizāciju aktivitātes</a:t>
            </a:r>
          </a:p>
          <a:p>
            <a:pPr lvl="1"/>
            <a:r>
              <a:rPr lang="lv-LV" dirty="0" smtClean="0"/>
              <a:t>Biedrības FB lapa tiek regulāri uzturēta </a:t>
            </a: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40</a:t>
            </a:fld>
            <a:endParaRPr lang="lv-LV"/>
          </a:p>
        </p:txBody>
      </p:sp>
      <p:pic>
        <p:nvPicPr>
          <p:cNvPr id="8" name="Picture 7"/>
          <p:cNvPicPr>
            <a:picLocks noChangeAspect="1"/>
          </p:cNvPicPr>
          <p:nvPr/>
        </p:nvPicPr>
        <p:blipFill>
          <a:blip r:embed="rId3"/>
          <a:stretch>
            <a:fillRect/>
          </a:stretch>
        </p:blipFill>
        <p:spPr>
          <a:xfrm>
            <a:off x="1259632" y="5013176"/>
            <a:ext cx="4953283" cy="322840"/>
          </a:xfrm>
          <a:prstGeom prst="rect">
            <a:avLst/>
          </a:prstGeom>
        </p:spPr>
      </p:pic>
    </p:spTree>
    <p:extLst>
      <p:ext uri="{BB962C8B-B14F-4D97-AF65-F5344CB8AC3E}">
        <p14:creationId xmlns:p14="http://schemas.microsoft.com/office/powerpoint/2010/main" val="2847453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 y="1"/>
            <a:ext cx="7295855" cy="2060848"/>
          </a:xfrm>
          <a:prstGeom prst="rect">
            <a:avLst/>
          </a:prstGeom>
        </p:spPr>
      </p:pic>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smtClean="0"/>
              <a:t>Biedrības mājaslapa</a:t>
            </a:r>
            <a:endParaRPr lang="en-US" dirty="0"/>
          </a:p>
        </p:txBody>
      </p:sp>
      <p:sp>
        <p:nvSpPr>
          <p:cNvPr id="3" name="Content Placeholder 2"/>
          <p:cNvSpPr>
            <a:spLocks noGrp="1"/>
          </p:cNvSpPr>
          <p:nvPr>
            <p:ph idx="1"/>
          </p:nvPr>
        </p:nvSpPr>
        <p:spPr/>
        <p:txBody>
          <a:bodyPr>
            <a:normAutofit fontScale="85000" lnSpcReduction="10000"/>
          </a:bodyPr>
          <a:lstStyle/>
          <a:p>
            <a:r>
              <a:rPr lang="lv-LV" dirty="0" smtClean="0">
                <a:solidFill>
                  <a:schemeClr val="bg1"/>
                </a:solidFill>
              </a:rPr>
              <a:t>www.latviesibergena.no</a:t>
            </a:r>
            <a:r>
              <a:rPr lang="lv-LV" dirty="0" smtClean="0"/>
              <a:t> </a:t>
            </a:r>
          </a:p>
          <a:p>
            <a:r>
              <a:rPr lang="lv-LV" dirty="0" smtClean="0"/>
              <a:t>Darbojas jau 5. gadu</a:t>
            </a:r>
          </a:p>
          <a:p>
            <a:r>
              <a:rPr lang="lv-LV" dirty="0" smtClean="0"/>
              <a:t>Regulāras ziņas par notikumiem Bergenā</a:t>
            </a:r>
          </a:p>
          <a:p>
            <a:r>
              <a:rPr lang="lv-LV" dirty="0" smtClean="0"/>
              <a:t>Kalendāra ieraksti par Bergenas </a:t>
            </a:r>
            <a:r>
              <a:rPr lang="lv-LV" dirty="0" smtClean="0"/>
              <a:t>latviešu </a:t>
            </a:r>
            <a:r>
              <a:rPr lang="lv-LV" dirty="0" smtClean="0"/>
              <a:t>organizētajiem pasākumiem</a:t>
            </a:r>
          </a:p>
          <a:p>
            <a:r>
              <a:rPr lang="lv-LV" dirty="0" smtClean="0"/>
              <a:t>2018.g lapu </a:t>
            </a:r>
            <a:r>
              <a:rPr lang="lv-LV" dirty="0" smtClean="0"/>
              <a:t>apmeklēja </a:t>
            </a:r>
            <a:r>
              <a:rPr lang="lv-LV" dirty="0" smtClean="0"/>
              <a:t>1878 lietotāju</a:t>
            </a:r>
          </a:p>
          <a:p>
            <a:pPr lvl="1"/>
            <a:r>
              <a:rPr lang="lv-LV" sz="2400" dirty="0"/>
              <a:t>Norvēģija </a:t>
            </a:r>
            <a:r>
              <a:rPr lang="lv-LV" sz="2400" dirty="0" smtClean="0"/>
              <a:t>48</a:t>
            </a:r>
            <a:r>
              <a:rPr lang="lv-LV" sz="2400" dirty="0"/>
              <a:t>% (917 lietotāju</a:t>
            </a:r>
            <a:r>
              <a:rPr lang="lv-LV" sz="2400" dirty="0" smtClean="0"/>
              <a:t>), </a:t>
            </a:r>
            <a:r>
              <a:rPr lang="lv-LV" sz="2400" dirty="0"/>
              <a:t>Latvija </a:t>
            </a:r>
            <a:r>
              <a:rPr lang="lv-LV" sz="2400" dirty="0" smtClean="0"/>
              <a:t>28,5</a:t>
            </a:r>
            <a:r>
              <a:rPr lang="lv-LV" sz="2400" dirty="0"/>
              <a:t>% (541 lietotāju</a:t>
            </a:r>
            <a:r>
              <a:rPr lang="lv-LV" sz="2400" dirty="0" smtClean="0"/>
              <a:t>); </a:t>
            </a:r>
            <a:r>
              <a:rPr lang="lv-LV" sz="2400" dirty="0"/>
              <a:t>Pilsētas: Bergena </a:t>
            </a:r>
            <a:r>
              <a:rPr lang="lv-LV" sz="2400" dirty="0" smtClean="0"/>
              <a:t>22</a:t>
            </a:r>
            <a:r>
              <a:rPr lang="lv-LV" sz="2400" dirty="0"/>
              <a:t>% (443 lietotāju</a:t>
            </a:r>
            <a:r>
              <a:rPr lang="lv-LV" sz="2400" dirty="0" smtClean="0"/>
              <a:t>), </a:t>
            </a:r>
            <a:r>
              <a:rPr lang="lv-LV" sz="2400" dirty="0"/>
              <a:t>Rīga (</a:t>
            </a:r>
            <a:r>
              <a:rPr lang="lv-LV" sz="2400" dirty="0" smtClean="0"/>
              <a:t>20% lietotāju(393)</a:t>
            </a:r>
          </a:p>
          <a:p>
            <a:r>
              <a:rPr lang="lv-LV" sz="2800" dirty="0" smtClean="0"/>
              <a:t>Bergenas latviešu organizāciju lapas un galerijas</a:t>
            </a:r>
            <a:endParaRPr lang="lv-LV" sz="2800" dirty="0"/>
          </a:p>
          <a:p>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a:xfrm>
            <a:off x="1691680" y="6153903"/>
            <a:ext cx="3960440" cy="630357"/>
          </a:xfrm>
        </p:spPr>
        <p:txBody>
          <a:bodyPr/>
          <a:lstStyle/>
          <a:p>
            <a:r>
              <a:rPr lang="lv-LV" dirty="0"/>
              <a:t>Apkopojumam izmantoti Google Analytics dati par latviesibergena.no laika posmā no 01.01.2018 līdz 01.01.2019.</a:t>
            </a:r>
            <a:endParaRPr lang="en-US" dirty="0"/>
          </a:p>
          <a:p>
            <a:endParaRPr lang="lv-LV" dirty="0"/>
          </a:p>
        </p:txBody>
      </p:sp>
      <p:sp>
        <p:nvSpPr>
          <p:cNvPr id="6" name="Slide Number Placeholder 5"/>
          <p:cNvSpPr>
            <a:spLocks noGrp="1"/>
          </p:cNvSpPr>
          <p:nvPr>
            <p:ph type="sldNum" sz="quarter" idx="12"/>
          </p:nvPr>
        </p:nvSpPr>
        <p:spPr/>
        <p:txBody>
          <a:bodyPr/>
          <a:lstStyle/>
          <a:p>
            <a:fld id="{F011F27A-9E87-4B6F-A916-426FE946790D}" type="slidenum">
              <a:rPr lang="lv-LV" smtClean="0"/>
              <a:pPr/>
              <a:t>41</a:t>
            </a:fld>
            <a:endParaRPr lang="lv-LV"/>
          </a:p>
        </p:txBody>
      </p:sp>
    </p:spTree>
    <p:extLst>
      <p:ext uri="{BB962C8B-B14F-4D97-AF65-F5344CB8AC3E}">
        <p14:creationId xmlns:p14="http://schemas.microsoft.com/office/powerpoint/2010/main" val="3883561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lv-LV" dirty="0" smtClean="0"/>
              <a:t>2019. gads</a:t>
            </a:r>
            <a:endParaRPr lang="lv-LV" dirty="0"/>
          </a:p>
        </p:txBody>
      </p:sp>
    </p:spTree>
    <p:extLst>
      <p:ext uri="{BB962C8B-B14F-4D97-AF65-F5344CB8AC3E}">
        <p14:creationId xmlns:p14="http://schemas.microsoft.com/office/powerpoint/2010/main" val="14895538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2019. Gada darbības plāns</a:t>
            </a:r>
            <a:endParaRPr lang="lv-LV" dirty="0"/>
          </a:p>
        </p:txBody>
      </p:sp>
      <p:sp>
        <p:nvSpPr>
          <p:cNvPr id="3" name="Content Placeholder 2"/>
          <p:cNvSpPr>
            <a:spLocks noGrp="1"/>
          </p:cNvSpPr>
          <p:nvPr>
            <p:ph idx="1"/>
          </p:nvPr>
        </p:nvSpPr>
        <p:spPr/>
        <p:txBody>
          <a:bodyPr>
            <a:normAutofit fontScale="77500" lnSpcReduction="20000"/>
          </a:bodyPr>
          <a:lstStyle/>
          <a:p>
            <a:pPr lvl="0" fontAlgn="base"/>
            <a:r>
              <a:rPr lang="lv-LV" dirty="0"/>
              <a:t>Mājaslapas </a:t>
            </a:r>
            <a:r>
              <a:rPr lang="lv-LV" dirty="0" smtClean="0">
                <a:hlinkClick r:id="rId2"/>
              </a:rPr>
              <a:t>www.latviesibergena.no </a:t>
            </a:r>
            <a:r>
              <a:rPr lang="lv-LV" dirty="0"/>
              <a:t>uzturēšana un administrēšana</a:t>
            </a:r>
            <a:endParaRPr lang="en-US" dirty="0"/>
          </a:p>
          <a:p>
            <a:pPr lvl="0" fontAlgn="base"/>
            <a:r>
              <a:rPr lang="lv-LV" dirty="0"/>
              <a:t>Informācijas izplatīšana un koordinēšana sociālajos medijos</a:t>
            </a:r>
            <a:endParaRPr lang="en-US" dirty="0"/>
          </a:p>
          <a:p>
            <a:pPr lvl="0" fontAlgn="base"/>
            <a:r>
              <a:rPr lang="lv-LV" dirty="0"/>
              <a:t>Biedru lietu administrēšana </a:t>
            </a:r>
            <a:endParaRPr lang="en-US" dirty="0"/>
          </a:p>
          <a:p>
            <a:pPr lvl="0" fontAlgn="base"/>
            <a:r>
              <a:rPr lang="lv-LV" dirty="0"/>
              <a:t>Finansējuma pieteikumu gatavošana un atskaišu nodošana</a:t>
            </a:r>
            <a:endParaRPr lang="en-US" dirty="0"/>
          </a:p>
          <a:p>
            <a:pPr lvl="0" fontAlgn="base"/>
            <a:r>
              <a:rPr lang="lv-LV" dirty="0"/>
              <a:t>Latvijas pārstāvniecības koordinēšana/organizēšana dažādos pasākumos </a:t>
            </a:r>
            <a:endParaRPr lang="en-US" dirty="0"/>
          </a:p>
          <a:p>
            <a:pPr lvl="0" fontAlgn="base"/>
            <a:r>
              <a:rPr lang="lv-LV" dirty="0"/>
              <a:t>Citu uzaicinājumu/projekta pieteikumu </a:t>
            </a:r>
            <a:r>
              <a:rPr lang="lv-LV" dirty="0" smtClean="0"/>
              <a:t>koordinēšana </a:t>
            </a:r>
          </a:p>
          <a:p>
            <a:pPr lvl="0" fontAlgn="base"/>
            <a:r>
              <a:rPr lang="lv-LV" dirty="0" smtClean="0"/>
              <a:t>Plānotie pasākumi</a:t>
            </a:r>
          </a:p>
          <a:p>
            <a:pPr lvl="0" fontAlgn="base"/>
            <a:endParaRPr lang="lv-LV" dirty="0" smtClean="0"/>
          </a:p>
          <a:p>
            <a:pPr lvl="0" fontAlgn="base"/>
            <a:endParaRPr lang="en-US" dirty="0"/>
          </a:p>
          <a:p>
            <a:endParaRPr lang="lv-LV" dirty="0"/>
          </a:p>
        </p:txBody>
      </p:sp>
      <p:sp>
        <p:nvSpPr>
          <p:cNvPr id="5" name="Slide Number Placeholder 4"/>
          <p:cNvSpPr>
            <a:spLocks noGrp="1"/>
          </p:cNvSpPr>
          <p:nvPr>
            <p:ph type="sldNum" sz="quarter" idx="12"/>
          </p:nvPr>
        </p:nvSpPr>
        <p:spPr/>
        <p:txBody>
          <a:bodyPr/>
          <a:lstStyle/>
          <a:p>
            <a:fld id="{F011F27A-9E87-4B6F-A916-426FE946790D}" type="slidenum">
              <a:rPr lang="lv-LV" smtClean="0"/>
              <a:pPr/>
              <a:t>43</a:t>
            </a:fld>
            <a:endParaRPr lang="lv-LV"/>
          </a:p>
        </p:txBody>
      </p:sp>
      <p:sp>
        <p:nvSpPr>
          <p:cNvPr id="7" name="Date Placeholder 6"/>
          <p:cNvSpPr>
            <a:spLocks noGrp="1"/>
          </p:cNvSpPr>
          <p:nvPr>
            <p:ph type="dt" sz="half" idx="10"/>
          </p:nvPr>
        </p:nvSpPr>
        <p:spPr/>
        <p:txBody>
          <a:bodyPr/>
          <a:lstStyle/>
          <a:p>
            <a:fld id="{FA93C2F8-1CFD-419C-97F1-08AD6152E605}" type="datetime4">
              <a:rPr lang="lv-LV" smtClean="0"/>
              <a:pPr/>
              <a:t>2019. gada 11. februāris</a:t>
            </a:fld>
            <a:endParaRPr lang="lv-LV"/>
          </a:p>
        </p:txBody>
      </p:sp>
      <p:sp>
        <p:nvSpPr>
          <p:cNvPr id="8" name="Footer Placeholder 7"/>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094335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2019. Gada darbības </a:t>
            </a:r>
            <a:r>
              <a:rPr lang="lv-LV" dirty="0" smtClean="0"/>
              <a:t>plāns</a:t>
            </a:r>
            <a:br>
              <a:rPr lang="lv-LV" dirty="0" smtClean="0"/>
            </a:br>
            <a:r>
              <a:rPr lang="lv-LV" dirty="0" smtClean="0"/>
              <a:t>Kalendārie notikumi</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93139316"/>
              </p:ext>
            </p:extLst>
          </p:nvPr>
        </p:nvGraphicFramePr>
        <p:xfrm>
          <a:off x="457200" y="1600200"/>
          <a:ext cx="6829426" cy="4297680"/>
        </p:xfrm>
        <a:graphic>
          <a:graphicData uri="http://schemas.openxmlformats.org/drawingml/2006/table">
            <a:tbl>
              <a:tblPr firstRow="1" bandRow="1">
                <a:tableStyleId>{F5AB1C69-6EDB-4FF4-983F-18BD219EF322}</a:tableStyleId>
              </a:tblPr>
              <a:tblGrid>
                <a:gridCol w="1450504">
                  <a:extLst>
                    <a:ext uri="{9D8B030D-6E8A-4147-A177-3AD203B41FA5}">
                      <a16:colId xmlns:a16="http://schemas.microsoft.com/office/drawing/2014/main" val="1849078752"/>
                    </a:ext>
                  </a:extLst>
                </a:gridCol>
                <a:gridCol w="5378922">
                  <a:extLst>
                    <a:ext uri="{9D8B030D-6E8A-4147-A177-3AD203B41FA5}">
                      <a16:colId xmlns:a16="http://schemas.microsoft.com/office/drawing/2014/main" val="3118033730"/>
                    </a:ext>
                  </a:extLst>
                </a:gridCol>
              </a:tblGrid>
              <a:tr h="370840">
                <a:tc>
                  <a:txBody>
                    <a:bodyPr/>
                    <a:lstStyle/>
                    <a:p>
                      <a:r>
                        <a:rPr lang="lv-LV" sz="2000" dirty="0" smtClean="0">
                          <a:latin typeface="Trebuchet MS" panose="020B0603020202020204" pitchFamily="34" charset="0"/>
                        </a:rPr>
                        <a:t>Mēnesis</a:t>
                      </a:r>
                      <a:endParaRPr lang="en-US" sz="2000" dirty="0">
                        <a:latin typeface="Trebuchet MS" panose="020B0603020202020204" pitchFamily="34" charset="0"/>
                      </a:endParaRPr>
                    </a:p>
                  </a:txBody>
                  <a:tcPr/>
                </a:tc>
                <a:tc>
                  <a:txBody>
                    <a:bodyPr/>
                    <a:lstStyle/>
                    <a:p>
                      <a:r>
                        <a:rPr lang="lv-LV" sz="2000" dirty="0" smtClean="0">
                          <a:latin typeface="Trebuchet MS" panose="020B0603020202020204" pitchFamily="34" charset="0"/>
                        </a:rPr>
                        <a:t>Pasākums</a:t>
                      </a:r>
                      <a:endParaRPr lang="en-US" sz="2000" dirty="0">
                        <a:latin typeface="Trebuchet MS" panose="020B0603020202020204" pitchFamily="34" charset="0"/>
                      </a:endParaRPr>
                    </a:p>
                  </a:txBody>
                  <a:tcPr/>
                </a:tc>
                <a:extLst>
                  <a:ext uri="{0D108BD9-81ED-4DB2-BD59-A6C34878D82A}">
                    <a16:rowId xmlns:a16="http://schemas.microsoft.com/office/drawing/2014/main" val="810892534"/>
                  </a:ext>
                </a:extLst>
              </a:tr>
              <a:tr h="370840">
                <a:tc>
                  <a:txBody>
                    <a:bodyPr/>
                    <a:lstStyle/>
                    <a:p>
                      <a:r>
                        <a:rPr lang="lv-LV" sz="2000" kern="1200" dirty="0" smtClean="0">
                          <a:effectLst/>
                          <a:latin typeface="Trebuchet MS" panose="020B0603020202020204" pitchFamily="34" charset="0"/>
                        </a:rPr>
                        <a:t>Februāris</a:t>
                      </a:r>
                      <a:endParaRPr lang="en-US" sz="2000" dirty="0">
                        <a:latin typeface="Trebuchet MS" panose="020B0603020202020204" pitchFamily="34" charset="0"/>
                      </a:endParaRPr>
                    </a:p>
                  </a:txBody>
                  <a:tcPr/>
                </a:tc>
                <a:tc>
                  <a:txBody>
                    <a:bodyPr/>
                    <a:lstStyle/>
                    <a:p>
                      <a:r>
                        <a:rPr lang="lv-LV" sz="2000" kern="1200" dirty="0" smtClean="0">
                          <a:solidFill>
                            <a:schemeClr val="dk1"/>
                          </a:solidFill>
                          <a:effectLst/>
                          <a:latin typeface="Trebuchet MS" panose="020B0603020202020204" pitchFamily="34" charset="0"/>
                          <a:ea typeface="+mn-ea"/>
                          <a:cs typeface="+mn-cs"/>
                        </a:rPr>
                        <a:t>Biedru pilnsapulce (11.februāris)</a:t>
                      </a:r>
                      <a:endParaRPr lang="en-US" sz="2000" dirty="0">
                        <a:latin typeface="Trebuchet MS" panose="020B0603020202020204" pitchFamily="34" charset="0"/>
                      </a:endParaRPr>
                    </a:p>
                  </a:txBody>
                  <a:tcPr/>
                </a:tc>
                <a:extLst>
                  <a:ext uri="{0D108BD9-81ED-4DB2-BD59-A6C34878D82A}">
                    <a16:rowId xmlns:a16="http://schemas.microsoft.com/office/drawing/2014/main" val="3626531831"/>
                  </a:ext>
                </a:extLst>
              </a:tr>
              <a:tr h="370840">
                <a:tc>
                  <a:txBody>
                    <a:bodyPr/>
                    <a:lstStyle/>
                    <a:p>
                      <a:r>
                        <a:rPr lang="lv-LV" sz="2000" kern="1200" dirty="0" smtClean="0">
                          <a:effectLst/>
                          <a:latin typeface="Trebuchet MS" panose="020B0603020202020204" pitchFamily="34" charset="0"/>
                        </a:rPr>
                        <a:t>Marts</a:t>
                      </a:r>
                      <a:endParaRPr lang="en-US" sz="2000" dirty="0">
                        <a:latin typeface="Trebuchet MS" panose="020B0603020202020204" pitchFamily="34" charset="0"/>
                      </a:endParaRPr>
                    </a:p>
                  </a:txBody>
                  <a:tcPr/>
                </a:tc>
                <a:tc>
                  <a:txBody>
                    <a:bodyPr/>
                    <a:lstStyle/>
                    <a:p>
                      <a:pPr marL="285750" indent="-285750">
                        <a:buFont typeface="Arial" panose="020B0604020202020204" pitchFamily="34" charset="0"/>
                        <a:buChar char="•"/>
                      </a:pPr>
                      <a:r>
                        <a:rPr lang="lv-LV" sz="2000" kern="1200" dirty="0" smtClean="0">
                          <a:solidFill>
                            <a:schemeClr val="dk1"/>
                          </a:solidFill>
                          <a:effectLst/>
                          <a:latin typeface="Trebuchet MS" panose="020B0603020202020204" pitchFamily="34" charset="0"/>
                          <a:ea typeface="+mn-ea"/>
                          <a:cs typeface="+mn-cs"/>
                        </a:rPr>
                        <a:t>Edgara un Lilijas Liporu izrāde „Koklītes ceļojums”</a:t>
                      </a:r>
                    </a:p>
                    <a:p>
                      <a:pPr marL="285750" indent="-285750">
                        <a:buFont typeface="Arial" panose="020B0604020202020204" pitchFamily="34" charset="0"/>
                        <a:buChar char="•"/>
                      </a:pPr>
                      <a:r>
                        <a:rPr lang="lv-LV" sz="2000" kern="1200" dirty="0" smtClean="0">
                          <a:solidFill>
                            <a:schemeClr val="dk1"/>
                          </a:solidFill>
                          <a:effectLst/>
                          <a:latin typeface="Trebuchet MS" panose="020B0603020202020204" pitchFamily="34" charset="0"/>
                          <a:ea typeface="+mn-ea"/>
                          <a:cs typeface="+mn-cs"/>
                        </a:rPr>
                        <a:t>JDK „Dārdari” un TDK</a:t>
                      </a:r>
                      <a:r>
                        <a:rPr lang="lv-LV" sz="2000" kern="1200" baseline="0" dirty="0" smtClean="0">
                          <a:solidFill>
                            <a:schemeClr val="dk1"/>
                          </a:solidFill>
                          <a:effectLst/>
                          <a:latin typeface="Trebuchet MS" panose="020B0603020202020204" pitchFamily="34" charset="0"/>
                          <a:ea typeface="+mn-ea"/>
                          <a:cs typeface="+mn-cs"/>
                        </a:rPr>
                        <a:t> </a:t>
                      </a:r>
                      <a:r>
                        <a:rPr lang="lv-LV" sz="2000" kern="1200" dirty="0" smtClean="0">
                          <a:solidFill>
                            <a:schemeClr val="dk1"/>
                          </a:solidFill>
                          <a:effectLst/>
                          <a:latin typeface="Trebuchet MS" panose="020B0603020202020204" pitchFamily="34" charset="0"/>
                          <a:ea typeface="+mn-ea"/>
                          <a:cs typeface="+mn-cs"/>
                        </a:rPr>
                        <a:t>„Pērkonkalns” koncerts un danču vakars. </a:t>
                      </a:r>
                    </a:p>
                    <a:p>
                      <a:pPr marL="285750" indent="-285750">
                        <a:buFont typeface="Arial" panose="020B0604020202020204" pitchFamily="34" charset="0"/>
                        <a:buChar char="•"/>
                      </a:pPr>
                      <a:r>
                        <a:rPr lang="lv-LV" sz="2000" kern="1200" dirty="0" smtClean="0">
                          <a:solidFill>
                            <a:schemeClr val="dk1"/>
                          </a:solidFill>
                          <a:effectLst/>
                          <a:latin typeface="Trebuchet MS" panose="020B0603020202020204" pitchFamily="34" charset="0"/>
                          <a:ea typeface="+mn-ea"/>
                          <a:cs typeface="+mn-cs"/>
                        </a:rPr>
                        <a:t>Meistarklase laikmetīgajā dejā</a:t>
                      </a:r>
                      <a:endParaRPr lang="en-US" sz="2000" dirty="0">
                        <a:latin typeface="Trebuchet MS" panose="020B0603020202020204" pitchFamily="34" charset="0"/>
                      </a:endParaRPr>
                    </a:p>
                  </a:txBody>
                  <a:tcPr/>
                </a:tc>
                <a:extLst>
                  <a:ext uri="{0D108BD9-81ED-4DB2-BD59-A6C34878D82A}">
                    <a16:rowId xmlns:a16="http://schemas.microsoft.com/office/drawing/2014/main" val="999115327"/>
                  </a:ext>
                </a:extLst>
              </a:tr>
              <a:tr h="370840">
                <a:tc>
                  <a:txBody>
                    <a:bodyPr/>
                    <a:lstStyle/>
                    <a:p>
                      <a:r>
                        <a:rPr lang="lv-LV" sz="2000" dirty="0" smtClean="0">
                          <a:latin typeface="Trebuchet MS" panose="020B0603020202020204" pitchFamily="34" charset="0"/>
                        </a:rPr>
                        <a:t>Aprīlis</a:t>
                      </a:r>
                      <a:endParaRPr lang="en-US" sz="2000" dirty="0">
                        <a:latin typeface="Trebuchet MS" panose="020B0603020202020204" pitchFamily="34" charset="0"/>
                      </a:endParaRPr>
                    </a:p>
                  </a:txBody>
                  <a:tcPr/>
                </a:tc>
                <a:tc>
                  <a:txBody>
                    <a:bodyPr/>
                    <a:lstStyle/>
                    <a:p>
                      <a:r>
                        <a:rPr lang="lv-LV" sz="2000" kern="1200" dirty="0" smtClean="0">
                          <a:solidFill>
                            <a:schemeClr val="dk1"/>
                          </a:solidFill>
                          <a:effectLst/>
                          <a:latin typeface="Trebuchet MS" panose="020B0603020202020204" pitchFamily="34" charset="0"/>
                          <a:ea typeface="+mn-ea"/>
                          <a:cs typeface="+mn-cs"/>
                        </a:rPr>
                        <a:t>Dalība Bergenas maratonā</a:t>
                      </a:r>
                      <a:endParaRPr lang="en-US" sz="2000" dirty="0">
                        <a:latin typeface="Trebuchet MS" panose="020B0603020202020204" pitchFamily="34" charset="0"/>
                      </a:endParaRPr>
                    </a:p>
                  </a:txBody>
                  <a:tcPr/>
                </a:tc>
                <a:extLst>
                  <a:ext uri="{0D108BD9-81ED-4DB2-BD59-A6C34878D82A}">
                    <a16:rowId xmlns:a16="http://schemas.microsoft.com/office/drawing/2014/main" val="2412809315"/>
                  </a:ext>
                </a:extLst>
              </a:tr>
              <a:tr h="370840">
                <a:tc>
                  <a:txBody>
                    <a:bodyPr/>
                    <a:lstStyle/>
                    <a:p>
                      <a:r>
                        <a:rPr lang="lv-LV" sz="2000" dirty="0" smtClean="0">
                          <a:latin typeface="Trebuchet MS" panose="020B0603020202020204" pitchFamily="34" charset="0"/>
                        </a:rPr>
                        <a:t>Maijs</a:t>
                      </a:r>
                      <a:endParaRPr lang="en-US" sz="2000" dirty="0">
                        <a:latin typeface="Trebuchet MS" panose="020B0603020202020204" pitchFamily="34" charset="0"/>
                      </a:endParaRPr>
                    </a:p>
                  </a:txBody>
                  <a:tcPr/>
                </a:tc>
                <a:tc>
                  <a:txBody>
                    <a:bodyPr/>
                    <a:lstStyle/>
                    <a:p>
                      <a:pPr marL="285750" lvl="0" indent="-285750" fontAlgn="base">
                        <a:buFont typeface="Arial" panose="020B0604020202020204" pitchFamily="34" charset="0"/>
                        <a:buChar char="•"/>
                      </a:pPr>
                      <a:r>
                        <a:rPr lang="lv-LV" sz="2000" kern="1200" dirty="0" smtClean="0">
                          <a:solidFill>
                            <a:schemeClr val="dk1"/>
                          </a:solidFill>
                          <a:effectLst/>
                          <a:latin typeface="Trebuchet MS" panose="020B0603020202020204" pitchFamily="34" charset="0"/>
                          <a:ea typeface="+mn-ea"/>
                          <a:cs typeface="+mn-cs"/>
                        </a:rPr>
                        <a:t>“Baltā galdauta svētki”</a:t>
                      </a:r>
                      <a:endParaRPr lang="en-US" sz="2000" kern="1200" dirty="0" smtClean="0">
                        <a:solidFill>
                          <a:schemeClr val="dk1"/>
                        </a:solidFill>
                        <a:effectLst/>
                        <a:latin typeface="Trebuchet MS" panose="020B0603020202020204" pitchFamily="34" charset="0"/>
                        <a:ea typeface="+mn-ea"/>
                        <a:cs typeface="+mn-cs"/>
                      </a:endParaRPr>
                    </a:p>
                    <a:p>
                      <a:pPr marL="285750" indent="-285750">
                        <a:buFont typeface="Arial" panose="020B0604020202020204" pitchFamily="34" charset="0"/>
                        <a:buChar char="•"/>
                      </a:pPr>
                      <a:r>
                        <a:rPr lang="lv-LV" sz="2000" kern="1200" dirty="0" smtClean="0">
                          <a:solidFill>
                            <a:schemeClr val="dk1"/>
                          </a:solidFill>
                          <a:effectLst/>
                          <a:latin typeface="Trebuchet MS" panose="020B0603020202020204" pitchFamily="34" charset="0"/>
                          <a:ea typeface="+mn-ea"/>
                          <a:cs typeface="+mn-cs"/>
                        </a:rPr>
                        <a:t>Dalība tradicionālajā 17.maija gājienā</a:t>
                      </a:r>
                      <a:endParaRPr lang="en-US" sz="2000" dirty="0">
                        <a:latin typeface="Trebuchet MS" panose="020B0603020202020204" pitchFamily="34" charset="0"/>
                      </a:endParaRPr>
                    </a:p>
                  </a:txBody>
                  <a:tcPr/>
                </a:tc>
                <a:extLst>
                  <a:ext uri="{0D108BD9-81ED-4DB2-BD59-A6C34878D82A}">
                    <a16:rowId xmlns:a16="http://schemas.microsoft.com/office/drawing/2014/main" val="3675316318"/>
                  </a:ext>
                </a:extLst>
              </a:tr>
              <a:tr h="370840">
                <a:tc>
                  <a:txBody>
                    <a:bodyPr/>
                    <a:lstStyle/>
                    <a:p>
                      <a:r>
                        <a:rPr lang="lv-LV" sz="2000" dirty="0" smtClean="0">
                          <a:latin typeface="Trebuchet MS" panose="020B0603020202020204" pitchFamily="34" charset="0"/>
                        </a:rPr>
                        <a:t>Augusts</a:t>
                      </a:r>
                      <a:endParaRPr lang="en-US" sz="2000" dirty="0">
                        <a:latin typeface="Trebuchet MS" panose="020B0603020202020204" pitchFamily="34" charset="0"/>
                      </a:endParaRPr>
                    </a:p>
                  </a:txBody>
                  <a:tcPr/>
                </a:tc>
                <a:tc>
                  <a:txBody>
                    <a:bodyPr/>
                    <a:lstStyle/>
                    <a:p>
                      <a:r>
                        <a:rPr lang="lv-LV" sz="2000" kern="1200" dirty="0" smtClean="0">
                          <a:solidFill>
                            <a:schemeClr val="dk1"/>
                          </a:solidFill>
                          <a:effectLst/>
                          <a:latin typeface="Trebuchet MS" panose="020B0603020202020204" pitchFamily="34" charset="0"/>
                          <a:ea typeface="+mn-ea"/>
                          <a:cs typeface="+mn-cs"/>
                        </a:rPr>
                        <a:t>3x3 saieta organizēšana</a:t>
                      </a:r>
                      <a:endParaRPr lang="en-US" sz="2000" dirty="0">
                        <a:latin typeface="Trebuchet MS" panose="020B0603020202020204" pitchFamily="34" charset="0"/>
                      </a:endParaRPr>
                    </a:p>
                  </a:txBody>
                  <a:tcPr/>
                </a:tc>
                <a:extLst>
                  <a:ext uri="{0D108BD9-81ED-4DB2-BD59-A6C34878D82A}">
                    <a16:rowId xmlns:a16="http://schemas.microsoft.com/office/drawing/2014/main" val="2813080364"/>
                  </a:ext>
                </a:extLst>
              </a:tr>
              <a:tr h="370840">
                <a:tc>
                  <a:txBody>
                    <a:bodyPr/>
                    <a:lstStyle/>
                    <a:p>
                      <a:r>
                        <a:rPr lang="lv-LV" sz="2000" dirty="0" smtClean="0">
                          <a:latin typeface="Trebuchet MS" panose="020B0603020202020204" pitchFamily="34" charset="0"/>
                        </a:rPr>
                        <a:t>Novembris</a:t>
                      </a:r>
                      <a:endParaRPr lang="en-US" sz="2000" dirty="0">
                        <a:latin typeface="Trebuchet MS" panose="020B0603020202020204" pitchFamily="34" charset="0"/>
                      </a:endParaRPr>
                    </a:p>
                  </a:txBody>
                  <a:tcPr/>
                </a:tc>
                <a:tc>
                  <a:txBody>
                    <a:bodyPr/>
                    <a:lstStyle/>
                    <a:p>
                      <a:r>
                        <a:rPr lang="lv-LV" sz="2000" kern="1200" dirty="0" smtClean="0">
                          <a:solidFill>
                            <a:schemeClr val="dk1"/>
                          </a:solidFill>
                          <a:effectLst/>
                          <a:latin typeface="Trebuchet MS" panose="020B0603020202020204" pitchFamily="34" charset="0"/>
                          <a:ea typeface="+mn-ea"/>
                          <a:cs typeface="+mn-cs"/>
                        </a:rPr>
                        <a:t>18.novembra svinības Bergenā</a:t>
                      </a:r>
                      <a:endParaRPr lang="en-US" sz="2000" dirty="0">
                        <a:latin typeface="Trebuchet MS" panose="020B0603020202020204" pitchFamily="34" charset="0"/>
                      </a:endParaRPr>
                    </a:p>
                  </a:txBody>
                  <a:tcPr/>
                </a:tc>
                <a:extLst>
                  <a:ext uri="{0D108BD9-81ED-4DB2-BD59-A6C34878D82A}">
                    <a16:rowId xmlns:a16="http://schemas.microsoft.com/office/drawing/2014/main" val="4002263275"/>
                  </a:ext>
                </a:extLst>
              </a:tr>
            </a:tbl>
          </a:graphicData>
        </a:graphic>
      </p:graphicFrame>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44</a:t>
            </a:fld>
            <a:endParaRPr lang="lv-LV"/>
          </a:p>
        </p:txBody>
      </p:sp>
    </p:spTree>
    <p:extLst>
      <p:ext uri="{BB962C8B-B14F-4D97-AF65-F5344CB8AC3E}">
        <p14:creationId xmlns:p14="http://schemas.microsoft.com/office/powerpoint/2010/main" val="573312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lv-LV" dirty="0" smtClean="0"/>
              <a:t>Paldies!</a:t>
            </a:r>
            <a:endParaRPr lang="lv-LV" dirty="0"/>
          </a:p>
        </p:txBody>
      </p:sp>
    </p:spTree>
    <p:extLst>
      <p:ext uri="{BB962C8B-B14F-4D97-AF65-F5344CB8AC3E}">
        <p14:creationId xmlns:p14="http://schemas.microsoft.com/office/powerpoint/2010/main" val="1079061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2018. Gada pārskats</a:t>
            </a:r>
            <a:endParaRPr lang="lv-LV" dirty="0"/>
          </a:p>
        </p:txBody>
      </p:sp>
      <p:sp>
        <p:nvSpPr>
          <p:cNvPr id="3" name="Content Placeholder 2"/>
          <p:cNvSpPr>
            <a:spLocks noGrp="1"/>
          </p:cNvSpPr>
          <p:nvPr>
            <p:ph idx="1"/>
          </p:nvPr>
        </p:nvSpPr>
        <p:spPr/>
        <p:txBody>
          <a:bodyPr>
            <a:normAutofit/>
          </a:bodyPr>
          <a:lstStyle/>
          <a:p>
            <a:r>
              <a:rPr lang="lv-LV" dirty="0" smtClean="0"/>
              <a:t>Valdes darbs</a:t>
            </a:r>
          </a:p>
          <a:p>
            <a:r>
              <a:rPr lang="lv-LV" dirty="0" smtClean="0"/>
              <a:t>Biedri</a:t>
            </a:r>
          </a:p>
          <a:p>
            <a:r>
              <a:rPr lang="lv-LV" dirty="0" smtClean="0"/>
              <a:t>Finanses</a:t>
            </a:r>
          </a:p>
          <a:p>
            <a:r>
              <a:rPr lang="lv-LV" dirty="0" smtClean="0"/>
              <a:t>Bergenas latviešu grāmatu klubs</a:t>
            </a:r>
          </a:p>
          <a:p>
            <a:r>
              <a:rPr lang="lv-LV" dirty="0" smtClean="0"/>
              <a:t>Pasākumi</a:t>
            </a:r>
          </a:p>
          <a:p>
            <a:r>
              <a:rPr lang="lv-LV" dirty="0" smtClean="0"/>
              <a:t>Informācijas izplatīšana</a:t>
            </a:r>
          </a:p>
          <a:p>
            <a:r>
              <a:rPr lang="lv-LV" dirty="0" smtClean="0"/>
              <a:t>Biedrības mājas lapa</a:t>
            </a:r>
            <a:endParaRPr lang="lv-LV" dirty="0"/>
          </a:p>
        </p:txBody>
      </p:sp>
      <p:sp>
        <p:nvSpPr>
          <p:cNvPr id="5" name="Slide Number Placeholder 4"/>
          <p:cNvSpPr>
            <a:spLocks noGrp="1"/>
          </p:cNvSpPr>
          <p:nvPr>
            <p:ph type="sldNum" sz="quarter" idx="12"/>
          </p:nvPr>
        </p:nvSpPr>
        <p:spPr/>
        <p:txBody>
          <a:bodyPr/>
          <a:lstStyle/>
          <a:p>
            <a:fld id="{F011F27A-9E87-4B6F-A916-426FE946790D}" type="slidenum">
              <a:rPr lang="lv-LV" smtClean="0"/>
              <a:pPr/>
              <a:t>5</a:t>
            </a:fld>
            <a:endParaRPr lang="lv-LV"/>
          </a:p>
        </p:txBody>
      </p:sp>
      <p:sp>
        <p:nvSpPr>
          <p:cNvPr id="7" name="Date Placeholder 6"/>
          <p:cNvSpPr>
            <a:spLocks noGrp="1"/>
          </p:cNvSpPr>
          <p:nvPr>
            <p:ph type="dt" sz="half" idx="10"/>
          </p:nvPr>
        </p:nvSpPr>
        <p:spPr/>
        <p:txBody>
          <a:bodyPr/>
          <a:lstStyle/>
          <a:p>
            <a:fld id="{FA93C2F8-1CFD-419C-97F1-08AD6152E605}" type="datetime4">
              <a:rPr lang="lv-LV" smtClean="0"/>
              <a:pPr/>
              <a:t>2019. gada 11. februāris</a:t>
            </a:fld>
            <a:endParaRPr lang="lv-LV"/>
          </a:p>
        </p:txBody>
      </p:sp>
      <p:sp>
        <p:nvSpPr>
          <p:cNvPr id="8" name="Footer Placeholder 7"/>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86585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a:t>
            </a:r>
            <a:r>
              <a:rPr lang="lv-LV" dirty="0" smtClean="0"/>
              <a:t>pārskats</a:t>
            </a:r>
            <a:br>
              <a:rPr lang="lv-LV" dirty="0" smtClean="0"/>
            </a:br>
            <a:r>
              <a:rPr lang="lv-LV" b="1" dirty="0" smtClean="0"/>
              <a:t>Valdes darbs</a:t>
            </a:r>
            <a:endParaRPr lang="en-US" b="1" dirty="0"/>
          </a:p>
        </p:txBody>
      </p:sp>
      <p:sp>
        <p:nvSpPr>
          <p:cNvPr id="3" name="Content Placeholder 2"/>
          <p:cNvSpPr>
            <a:spLocks noGrp="1"/>
          </p:cNvSpPr>
          <p:nvPr>
            <p:ph idx="1"/>
          </p:nvPr>
        </p:nvSpPr>
        <p:spPr/>
        <p:txBody>
          <a:bodyPr>
            <a:normAutofit fontScale="92500" lnSpcReduction="20000"/>
          </a:bodyPr>
          <a:lstStyle/>
          <a:p>
            <a:r>
              <a:rPr lang="lv-LV" dirty="0" smtClean="0"/>
              <a:t>5 valdes sēdes, vairākas darba grupu sanāksmes</a:t>
            </a:r>
          </a:p>
          <a:p>
            <a:r>
              <a:rPr lang="lv-LV" dirty="0" smtClean="0"/>
              <a:t>Aktīva iesaiste gan organizējot, gan veicinot biedrības darbu</a:t>
            </a:r>
          </a:p>
          <a:p>
            <a:r>
              <a:rPr lang="lv-LV" dirty="0"/>
              <a:t>Ne tikai vadošā, bet arī operatīvā </a:t>
            </a:r>
            <a:r>
              <a:rPr lang="lv-LV" dirty="0" smtClean="0"/>
              <a:t>funkcija </a:t>
            </a:r>
            <a:endParaRPr lang="lv-LV" dirty="0"/>
          </a:p>
          <a:p>
            <a:r>
              <a:rPr lang="lv-LV" dirty="0" smtClean="0"/>
              <a:t>Biedrības un Bergenas latviešu kopienas pārstāvniecība</a:t>
            </a:r>
          </a:p>
          <a:p>
            <a:r>
              <a:rPr lang="lv-LV" dirty="0" smtClean="0"/>
              <a:t>Zināšanu papildināšana</a:t>
            </a:r>
          </a:p>
          <a:p>
            <a:r>
              <a:rPr lang="lv-LV" dirty="0" smtClean="0"/>
              <a:t>Sadarbība</a:t>
            </a:r>
          </a:p>
          <a:p>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6</a:t>
            </a:fld>
            <a:endParaRPr lang="lv-LV"/>
          </a:p>
        </p:txBody>
      </p:sp>
    </p:spTree>
    <p:extLst>
      <p:ext uri="{BB962C8B-B14F-4D97-AF65-F5344CB8AC3E}">
        <p14:creationId xmlns:p14="http://schemas.microsoft.com/office/powerpoint/2010/main" val="1157906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a:t>
            </a:r>
            <a:r>
              <a:rPr lang="lv-LV" dirty="0" smtClean="0"/>
              <a:t>pārskats</a:t>
            </a:r>
            <a:br>
              <a:rPr lang="lv-LV" dirty="0" smtClean="0"/>
            </a:br>
            <a:r>
              <a:rPr lang="lv-LV" b="1" dirty="0" smtClean="0"/>
              <a:t>Biedri</a:t>
            </a:r>
            <a:endParaRPr lang="en-US" b="1" dirty="0"/>
          </a:p>
        </p:txBody>
      </p:sp>
      <p:sp>
        <p:nvSpPr>
          <p:cNvPr id="3" name="Content Placeholder 2"/>
          <p:cNvSpPr>
            <a:spLocks noGrp="1"/>
          </p:cNvSpPr>
          <p:nvPr>
            <p:ph idx="1"/>
          </p:nvPr>
        </p:nvSpPr>
        <p:spPr/>
        <p:txBody>
          <a:bodyPr/>
          <a:lstStyle/>
          <a:p>
            <a:r>
              <a:rPr lang="lv-LV" dirty="0" smtClean="0"/>
              <a:t>106 biedri – visu laiku lielākais biedru skaits</a:t>
            </a:r>
          </a:p>
          <a:p>
            <a:r>
              <a:rPr lang="lv-LV" dirty="0" smtClean="0"/>
              <a:t>Aktīvs darbs pie biedru piesaistes</a:t>
            </a:r>
          </a:p>
          <a:p>
            <a:r>
              <a:rPr lang="lv-LV" dirty="0" smtClean="0"/>
              <a:t>Latvijas 100gades pasākums kā veicinātājs</a:t>
            </a: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7</a:t>
            </a:fld>
            <a:endParaRPr lang="lv-LV"/>
          </a:p>
        </p:txBody>
      </p:sp>
    </p:spTree>
    <p:extLst>
      <p:ext uri="{BB962C8B-B14F-4D97-AF65-F5344CB8AC3E}">
        <p14:creationId xmlns:p14="http://schemas.microsoft.com/office/powerpoint/2010/main" val="80854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2018. Gada pārskats</a:t>
            </a:r>
            <a:br>
              <a:rPr lang="lv-LV" dirty="0"/>
            </a:br>
            <a:r>
              <a:rPr lang="lv-LV" b="1" dirty="0" smtClean="0"/>
              <a:t>Finanses</a:t>
            </a:r>
            <a:endParaRPr lang="en-US" dirty="0"/>
          </a:p>
        </p:txBody>
      </p:sp>
      <p:sp>
        <p:nvSpPr>
          <p:cNvPr id="3" name="Content Placeholder 2"/>
          <p:cNvSpPr>
            <a:spLocks noGrp="1"/>
          </p:cNvSpPr>
          <p:nvPr>
            <p:ph idx="1"/>
          </p:nvPr>
        </p:nvSpPr>
        <p:spPr/>
        <p:txBody>
          <a:bodyPr>
            <a:normAutofit lnSpcReduction="10000"/>
          </a:bodyPr>
          <a:lstStyle/>
          <a:p>
            <a:r>
              <a:rPr lang="lv-LV" dirty="0" smtClean="0"/>
              <a:t>Finansiāli pozitīvs gads</a:t>
            </a:r>
          </a:p>
          <a:p>
            <a:pPr lvl="1"/>
            <a:r>
              <a:rPr lang="lv-LV" dirty="0" smtClean="0"/>
              <a:t>Uzkrājums no 2017.g</a:t>
            </a:r>
          </a:p>
          <a:p>
            <a:pPr lvl="1"/>
            <a:r>
              <a:rPr lang="lv-LV" dirty="0" smtClean="0"/>
              <a:t>Biedru naudas</a:t>
            </a:r>
          </a:p>
          <a:p>
            <a:pPr lvl="1"/>
            <a:r>
              <a:rPr lang="lv-LV" dirty="0" smtClean="0"/>
              <a:t>Papildus finansējuma piesaiste pasākumiem	</a:t>
            </a:r>
          </a:p>
          <a:p>
            <a:r>
              <a:rPr lang="lv-LV" dirty="0" smtClean="0"/>
              <a:t>Ieņēmumu un izdevumi sabalsansēti</a:t>
            </a:r>
          </a:p>
          <a:p>
            <a:r>
              <a:rPr lang="lv-LV" dirty="0" smtClean="0"/>
              <a:t>Pašu kapitāla pieaugums</a:t>
            </a:r>
            <a:endParaRPr lang="lv-LV" sz="2800" dirty="0" smtClean="0"/>
          </a:p>
          <a:p>
            <a:r>
              <a:rPr lang="lv-LV" dirty="0" smtClean="0"/>
              <a:t>Sakārtota gramatvedība</a:t>
            </a:r>
          </a:p>
          <a:p>
            <a:pPr marL="457200" lvl="1" indent="0">
              <a:buNone/>
            </a:pPr>
            <a:endParaRPr lang="lv-LV"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8</a:t>
            </a:fld>
            <a:endParaRPr lang="lv-LV"/>
          </a:p>
        </p:txBody>
      </p:sp>
    </p:spTree>
    <p:extLst>
      <p:ext uri="{BB962C8B-B14F-4D97-AF65-F5344CB8AC3E}">
        <p14:creationId xmlns:p14="http://schemas.microsoft.com/office/powerpoint/2010/main" val="2251917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29444" cy="1642194"/>
          </a:xfrm>
        </p:spPr>
        <p:txBody>
          <a:bodyPr>
            <a:normAutofit fontScale="90000"/>
          </a:bodyPr>
          <a:lstStyle/>
          <a:p>
            <a:r>
              <a:rPr lang="lv-LV" dirty="0"/>
              <a:t>2018. Gada pārskats</a:t>
            </a:r>
            <a:br>
              <a:rPr lang="lv-LV" dirty="0"/>
            </a:br>
            <a:r>
              <a:rPr lang="lv-LV" b="1" dirty="0" smtClean="0"/>
              <a:t>Bergenas latviešu Grāmatu klubs</a:t>
            </a:r>
            <a:endParaRPr lang="en-US" dirty="0"/>
          </a:p>
        </p:txBody>
      </p:sp>
      <p:sp>
        <p:nvSpPr>
          <p:cNvPr id="3" name="Content Placeholder 2"/>
          <p:cNvSpPr>
            <a:spLocks noGrp="1"/>
          </p:cNvSpPr>
          <p:nvPr>
            <p:ph idx="1"/>
          </p:nvPr>
        </p:nvSpPr>
        <p:spPr>
          <a:xfrm>
            <a:off x="457200" y="2060848"/>
            <a:ext cx="6829444" cy="4065315"/>
          </a:xfrm>
        </p:spPr>
        <p:txBody>
          <a:bodyPr/>
          <a:lstStyle/>
          <a:p>
            <a:r>
              <a:rPr lang="lv-LV" dirty="0" smtClean="0"/>
              <a:t>Aktīva darbība, tematiskie vakari</a:t>
            </a:r>
          </a:p>
          <a:p>
            <a:r>
              <a:rPr lang="lv-LV" dirty="0" smtClean="0"/>
              <a:t>Dalība Latvijas 100gades </a:t>
            </a:r>
            <a:r>
              <a:rPr lang="lv-LV" dirty="0"/>
              <a:t>projektā </a:t>
            </a:r>
            <a:r>
              <a:rPr lang="lv-LV" dirty="0" smtClean="0"/>
              <a:t>«Mēs</a:t>
            </a:r>
            <a:r>
              <a:rPr lang="lv-LV" dirty="0"/>
              <a:t>. Latvija, XX </a:t>
            </a:r>
            <a:r>
              <a:rPr lang="lv-LV" dirty="0" smtClean="0"/>
              <a:t>gadsimts»</a:t>
            </a:r>
          </a:p>
          <a:p>
            <a:r>
              <a:rPr lang="en-US" dirty="0" err="1"/>
              <a:t>Tikšanās</a:t>
            </a:r>
            <a:r>
              <a:rPr lang="en-US" dirty="0"/>
              <a:t> </a:t>
            </a:r>
            <a:r>
              <a:rPr lang="en-US" dirty="0" err="1"/>
              <a:t>ar</a:t>
            </a:r>
            <a:r>
              <a:rPr lang="en-US" dirty="0"/>
              <a:t> </a:t>
            </a:r>
            <a:r>
              <a:rPr lang="en-US" dirty="0" err="1"/>
              <a:t>rakstnieci</a:t>
            </a:r>
            <a:r>
              <a:rPr lang="en-US" dirty="0"/>
              <a:t> </a:t>
            </a:r>
            <a:r>
              <a:rPr lang="en-US" dirty="0" err="1"/>
              <a:t>Gundegu</a:t>
            </a:r>
            <a:r>
              <a:rPr lang="en-US" dirty="0"/>
              <a:t> </a:t>
            </a:r>
            <a:r>
              <a:rPr lang="en-US" dirty="0" err="1" smtClean="0"/>
              <a:t>Repši</a:t>
            </a:r>
            <a:endParaRPr lang="lv-LV" dirty="0" smtClean="0"/>
          </a:p>
          <a:p>
            <a:r>
              <a:rPr lang="lv-LV" dirty="0" smtClean="0"/>
              <a:t>Dzejas akcija «Sirds uz perona»</a:t>
            </a:r>
            <a:endParaRPr lang="lv-LV" dirty="0"/>
          </a:p>
          <a:p>
            <a:pPr marL="0" indent="0">
              <a:buNone/>
            </a:pPr>
            <a:endParaRPr lang="en-US" dirty="0"/>
          </a:p>
        </p:txBody>
      </p:sp>
      <p:sp>
        <p:nvSpPr>
          <p:cNvPr id="4" name="Date Placeholder 3"/>
          <p:cNvSpPr>
            <a:spLocks noGrp="1"/>
          </p:cNvSpPr>
          <p:nvPr>
            <p:ph type="dt" sz="half" idx="10"/>
          </p:nvPr>
        </p:nvSpPr>
        <p:spPr/>
        <p:txBody>
          <a:bodyPr/>
          <a:lstStyle/>
          <a:p>
            <a:fld id="{0172E1E6-2D4A-4F4F-80F4-33F43397542B}" type="datetime4">
              <a:rPr lang="lv-LV" smtClean="0"/>
              <a:pPr/>
              <a:t>2019. gada 11. februāris</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011F27A-9E87-4B6F-A916-426FE946790D}" type="slidenum">
              <a:rPr lang="lv-LV" smtClean="0"/>
              <a:pPr/>
              <a:t>9</a:t>
            </a:fld>
            <a:endParaRPr lang="lv-LV"/>
          </a:p>
        </p:txBody>
      </p:sp>
    </p:spTree>
    <p:extLst>
      <p:ext uri="{BB962C8B-B14F-4D97-AF65-F5344CB8AC3E}">
        <p14:creationId xmlns:p14="http://schemas.microsoft.com/office/powerpoint/2010/main" val="1356786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lbnb prezentacijas template Final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1135</TotalTime>
  <Words>2765</Words>
  <Application>Microsoft Office PowerPoint</Application>
  <PresentationFormat>On-screen Show (4:3)</PresentationFormat>
  <Paragraphs>282</Paragraphs>
  <Slides>45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Trebuchet MS</vt:lpstr>
      <vt:lpstr>lbnb prezentacijas template Final 2014</vt:lpstr>
      <vt:lpstr>Latviešu biedrības Norvēģijā – Bergena pilnsapulce</vt:lpstr>
      <vt:lpstr>LBN – Bergena misija</vt:lpstr>
      <vt:lpstr>2018. gads</vt:lpstr>
      <vt:lpstr>2018. Gada pārskats</vt:lpstr>
      <vt:lpstr>2018. Gada pārskats</vt:lpstr>
      <vt:lpstr>2018. Gada pārskats Valdes darbs</vt:lpstr>
      <vt:lpstr>2018. Gada pārskats Biedri</vt:lpstr>
      <vt:lpstr>2018. Gada pārskats Finanses</vt:lpstr>
      <vt:lpstr>2018. Gada pārskats Bergenas latviešu Grāmatu klubs</vt:lpstr>
      <vt:lpstr>Tikšanās ar rakstnieci Gundegu Repši</vt:lpstr>
      <vt:lpstr>Tikšanās ar rakstnieci Gundegu Repši</vt:lpstr>
      <vt:lpstr>Dzejas lasījumi.</vt:lpstr>
      <vt:lpstr>2018. Gada pārskats Pasākumi</vt:lpstr>
      <vt:lpstr>Tikšanās ar vēstnieci J.Dobeli un rakstnieku Terji Binderu</vt:lpstr>
      <vt:lpstr>2018. Gada pārskats Pasākumi</vt:lpstr>
      <vt:lpstr>7 kalnu pārgājiens</vt:lpstr>
      <vt:lpstr>7 kalnu pārgājiens</vt:lpstr>
      <vt:lpstr>2018. Gada pārskats Pasākumi</vt:lpstr>
      <vt:lpstr>Karakuģa «Rūsiņš» ekskursija</vt:lpstr>
      <vt:lpstr>Fjordkraft City Maraton</vt:lpstr>
      <vt:lpstr>2018. Gada pārskats Pasākumi</vt:lpstr>
      <vt:lpstr>Politiskās sarunas ar žurnālistu Ansi Bogustovu</vt:lpstr>
      <vt:lpstr>Politiskās sarunas ar žurnālistu Ansi Bogustovu</vt:lpstr>
      <vt:lpstr>2018. Gada pārskats Pasākumi</vt:lpstr>
      <vt:lpstr>Eiropas Latviešu apvienības konference Bergenā</vt:lpstr>
      <vt:lpstr>2018. Gada pārskats Pasākumi</vt:lpstr>
      <vt:lpstr>13. Seimas vēlēšanas Bergenā</vt:lpstr>
      <vt:lpstr>2018. Gada pārskats Pasākumi</vt:lpstr>
      <vt:lpstr>«Melānijas hronika»</vt:lpstr>
      <vt:lpstr>«Turpinājums 95’»</vt:lpstr>
      <vt:lpstr>2018. Gada pārskats Pasākumi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Gada pārskats Informācijas izplatīšana</vt:lpstr>
      <vt:lpstr>2018. Gada pārskats Biedrības mājaslapa</vt:lpstr>
      <vt:lpstr>2019. gads</vt:lpstr>
      <vt:lpstr>2019. Gada darbības plāns</vt:lpstr>
      <vt:lpstr>2019. Gada darbības plāns Kalendārie notikumi</vt:lpstr>
      <vt:lpstr>Paldies!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Latviešu biedrību Norvēģija - Bergena</dc:title>
  <dc:creator>artisb</dc:creator>
  <cp:lastModifiedBy>Animation</cp:lastModifiedBy>
  <cp:revision>120</cp:revision>
  <dcterms:created xsi:type="dcterms:W3CDTF">2014-03-16T01:50:12Z</dcterms:created>
  <dcterms:modified xsi:type="dcterms:W3CDTF">2019-02-11T13:19:50Z</dcterms:modified>
</cp:coreProperties>
</file>